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58" r:id="rId5"/>
    <p:sldId id="273" r:id="rId6"/>
    <p:sldId id="265" r:id="rId7"/>
    <p:sldId id="261" r:id="rId8"/>
    <p:sldId id="287" r:id="rId9"/>
    <p:sldId id="260" r:id="rId10"/>
    <p:sldId id="297" r:id="rId11"/>
    <p:sldId id="276" r:id="rId12"/>
    <p:sldId id="299" r:id="rId13"/>
    <p:sldId id="300" r:id="rId14"/>
    <p:sldId id="301" r:id="rId15"/>
    <p:sldId id="302" r:id="rId16"/>
    <p:sldId id="298" r:id="rId17"/>
    <p:sldId id="290" r:id="rId18"/>
    <p:sldId id="292" r:id="rId19"/>
    <p:sldId id="266" r:id="rId20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1828433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365686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457108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5485303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AD1F2"/>
          </a:solidFill>
        </a:fill>
      </a:tcStyle>
    </a:wholeTbl>
    <a:band2H>
      <a:tcTxStyle/>
      <a:tcStyle>
        <a:tcBdr/>
        <a:fill>
          <a:solidFill>
            <a:srgbClr val="E6E9F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DBDCDE"/>
          </a:solidFill>
        </a:fill>
      </a:tcStyle>
    </a:wholeTbl>
    <a:band2H>
      <a:tcTxStyle/>
      <a:tcStyle>
        <a:tcBdr/>
        <a:fill>
          <a:solidFill>
            <a:srgbClr val="EEEEE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CEC"/>
          </a:solidFill>
        </a:fill>
      </a:tcStyle>
    </a:wholeTbl>
    <a:band2H>
      <a:tcTxStyle/>
      <a:tcStyle>
        <a:tcBdr/>
        <a:fill>
          <a:solidFill>
            <a:schemeClr val="accent5">
              <a:hueOff val="-7200000"/>
              <a:satOff val="-100001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7200000"/>
              <a:satOff val="-100001"/>
            </a:schemeClr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5">
              <a:hueOff val="-7200000"/>
              <a:satOff val="-100001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95" autoAdjust="0"/>
    <p:restoredTop sz="94660" autoAdjust="0"/>
  </p:normalViewPr>
  <p:slideViewPr>
    <p:cSldViewPr snapToGrid="0" snapToObjects="1">
      <p:cViewPr varScale="1">
        <p:scale>
          <a:sx n="45" d="100"/>
          <a:sy n="45" d="100"/>
        </p:scale>
        <p:origin x="326" y="48"/>
      </p:cViewPr>
      <p:guideLst>
        <p:guide orient="horz" pos="4320"/>
        <p:guide pos="76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1858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14216" latinLnBrk="0">
      <a:defRPr sz="2400">
        <a:latin typeface="+mn-lt"/>
        <a:ea typeface="+mn-ea"/>
        <a:cs typeface="+mn-cs"/>
        <a:sym typeface="Montserrat Light"/>
      </a:defRPr>
    </a:lvl1pPr>
    <a:lvl2pPr indent="228600" defTabSz="914216" latinLnBrk="0">
      <a:defRPr sz="2400">
        <a:latin typeface="+mn-lt"/>
        <a:ea typeface="+mn-ea"/>
        <a:cs typeface="+mn-cs"/>
        <a:sym typeface="Montserrat Light"/>
      </a:defRPr>
    </a:lvl2pPr>
    <a:lvl3pPr indent="457200" defTabSz="914216" latinLnBrk="0">
      <a:defRPr sz="2400">
        <a:latin typeface="+mn-lt"/>
        <a:ea typeface="+mn-ea"/>
        <a:cs typeface="+mn-cs"/>
        <a:sym typeface="Montserrat Light"/>
      </a:defRPr>
    </a:lvl3pPr>
    <a:lvl4pPr indent="685800" defTabSz="914216" latinLnBrk="0">
      <a:defRPr sz="2400">
        <a:latin typeface="+mn-lt"/>
        <a:ea typeface="+mn-ea"/>
        <a:cs typeface="+mn-cs"/>
        <a:sym typeface="Montserrat Light"/>
      </a:defRPr>
    </a:lvl4pPr>
    <a:lvl5pPr indent="914400" defTabSz="914216" latinLnBrk="0">
      <a:defRPr sz="2400">
        <a:latin typeface="+mn-lt"/>
        <a:ea typeface="+mn-ea"/>
        <a:cs typeface="+mn-cs"/>
        <a:sym typeface="Montserrat Light"/>
      </a:defRPr>
    </a:lvl5pPr>
    <a:lvl6pPr indent="1143000" defTabSz="914216" latinLnBrk="0">
      <a:defRPr sz="2400">
        <a:latin typeface="+mn-lt"/>
        <a:ea typeface="+mn-ea"/>
        <a:cs typeface="+mn-cs"/>
        <a:sym typeface="Montserrat Light"/>
      </a:defRPr>
    </a:lvl6pPr>
    <a:lvl7pPr indent="1371600" defTabSz="914216" latinLnBrk="0">
      <a:defRPr sz="2400">
        <a:latin typeface="+mn-lt"/>
        <a:ea typeface="+mn-ea"/>
        <a:cs typeface="+mn-cs"/>
        <a:sym typeface="Montserrat Light"/>
      </a:defRPr>
    </a:lvl7pPr>
    <a:lvl8pPr indent="1600200" defTabSz="914216" latinLnBrk="0">
      <a:defRPr sz="2400">
        <a:latin typeface="+mn-lt"/>
        <a:ea typeface="+mn-ea"/>
        <a:cs typeface="+mn-cs"/>
        <a:sym typeface="Montserrat Light"/>
      </a:defRPr>
    </a:lvl8pPr>
    <a:lvl9pPr indent="1828800" defTabSz="914216" latinLnBrk="0">
      <a:defRPr sz="2400">
        <a:latin typeface="+mn-lt"/>
        <a:ea typeface="+mn-ea"/>
        <a:cs typeface="+mn-cs"/>
        <a:sym typeface="Montserrat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21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09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81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81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38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97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25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23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3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1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45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0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0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60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81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1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63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72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/>
          <p:cNvSpPr/>
          <p:nvPr/>
        </p:nvSpPr>
        <p:spPr>
          <a:xfrm>
            <a:off x="22432556" y="971902"/>
            <a:ext cx="687535" cy="68753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86457" y="1039540"/>
            <a:ext cx="571668" cy="551145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 algn="ctr">
              <a:defRPr sz="24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9pPr>
    </p:titleStyle>
    <p:bodyStyle>
      <a:lvl1pPr marL="0" marR="0" indent="0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1pPr>
      <a:lvl2pPr marL="0" marR="0" indent="914171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2pPr>
      <a:lvl3pPr marL="0" marR="0" indent="1828343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3pPr>
      <a:lvl4pPr marL="0" marR="0" indent="2742513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4pPr>
      <a:lvl5pPr marL="0" marR="0" indent="3656684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5pPr>
      <a:lvl6pPr marL="5093241" marR="0" indent="-522384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6pPr>
      <a:lvl7pPr marL="6007411" marR="0" indent="-522384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7pPr>
      <a:lvl8pPr marL="6921584" marR="0" indent="-522384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8pPr>
      <a:lvl9pPr marL="7835755" marR="0" indent="-522384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9pPr>
    </p:bodyStyle>
    <p:otherStyle>
      <a:lvl1pPr marL="0" marR="0" indent="0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1pPr>
      <a:lvl2pPr marL="0" marR="0" indent="914216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2pPr>
      <a:lvl3pPr marL="0" marR="0" indent="1828433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3pPr>
      <a:lvl4pPr marL="0" marR="0" indent="2742651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4pPr>
      <a:lvl5pPr marL="0" marR="0" indent="3656867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5pPr>
      <a:lvl6pPr marL="0" marR="0" indent="4571086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6pPr>
      <a:lvl7pPr marL="0" marR="0" indent="5485303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7pPr>
      <a:lvl8pPr marL="0" marR="0" indent="6399519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8pPr>
      <a:lvl9pPr marL="0" marR="0" indent="7313737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81000" y="-381000"/>
            <a:ext cx="25298400" cy="14325600"/>
            <a:chOff x="-381000" y="-381000"/>
            <a:chExt cx="25298400" cy="1432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2" t="28724" r="18658" b="27453"/>
            <a:stretch/>
          </p:blipFill>
          <p:spPr>
            <a:xfrm>
              <a:off x="-381000" y="-381000"/>
              <a:ext cx="25298400" cy="14325600"/>
            </a:xfrm>
            <a:prstGeom prst="rect">
              <a:avLst/>
            </a:prstGeom>
          </p:spPr>
        </p:pic>
        <p:sp>
          <p:nvSpPr>
            <p:cNvPr id="14" name="Rectangle 10"/>
            <p:cNvSpPr/>
            <p:nvPr/>
          </p:nvSpPr>
          <p:spPr>
            <a:xfrm>
              <a:off x="0" y="0"/>
              <a:ext cx="24377650" cy="13716001"/>
            </a:xfrm>
            <a:prstGeom prst="rect">
              <a:avLst/>
            </a:prstGeom>
            <a:solidFill>
              <a:schemeClr val="accent2">
                <a:alpha val="63190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pPr>
              <a:endParaRPr/>
            </a:p>
          </p:txBody>
        </p:sp>
      </p:grpSp>
      <p:sp>
        <p:nvSpPr>
          <p:cNvPr id="24" name="TextBox 6"/>
          <p:cNvSpPr txBox="1"/>
          <p:nvPr/>
        </p:nvSpPr>
        <p:spPr>
          <a:xfrm>
            <a:off x="8896606" y="2965819"/>
            <a:ext cx="674319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7200" dirty="0"/>
              <a:t>Mini–Project 1</a:t>
            </a:r>
            <a:endParaRPr lang="fr-FR" sz="3200" dirty="0"/>
          </a:p>
        </p:txBody>
      </p:sp>
      <p:sp>
        <p:nvSpPr>
          <p:cNvPr id="25" name="Rectangle 3"/>
          <p:cNvSpPr/>
          <p:nvPr/>
        </p:nvSpPr>
        <p:spPr>
          <a:xfrm>
            <a:off x="7936831" y="7733003"/>
            <a:ext cx="8662738" cy="962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26" name="Rounded Rectangle 4"/>
          <p:cNvSpPr/>
          <p:nvPr/>
        </p:nvSpPr>
        <p:spPr>
          <a:xfrm>
            <a:off x="9156065" y="8439921"/>
            <a:ext cx="6224270" cy="7991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27" name="TextBox 9"/>
          <p:cNvSpPr txBox="1"/>
          <p:nvPr/>
        </p:nvSpPr>
        <p:spPr>
          <a:xfrm>
            <a:off x="10846657" y="8655145"/>
            <a:ext cx="284308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 b="1" spc="3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PRESENTED BY: </a:t>
            </a:r>
            <a:endParaRPr lang="en-IN" dirty="0" smtClean="0"/>
          </a:p>
        </p:txBody>
      </p:sp>
      <p:sp>
        <p:nvSpPr>
          <p:cNvPr id="28" name="TextBox 8"/>
          <p:cNvSpPr txBox="1"/>
          <p:nvPr/>
        </p:nvSpPr>
        <p:spPr>
          <a:xfrm>
            <a:off x="2440728" y="4487347"/>
            <a:ext cx="19993613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5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fr-FR" sz="8800" dirty="0" smtClean="0"/>
              <a:t>Face </a:t>
            </a:r>
            <a:r>
              <a:rPr lang="fr-FR" sz="8800" dirty="0"/>
              <a:t>Recognition </a:t>
            </a:r>
          </a:p>
          <a:p>
            <a:r>
              <a:rPr lang="fr-FR" sz="8800" dirty="0" smtClean="0"/>
              <a:t>Attendance </a:t>
            </a:r>
            <a:r>
              <a:rPr lang="fr-FR" sz="8800" dirty="0"/>
              <a:t>Management </a:t>
            </a:r>
            <a:r>
              <a:rPr lang="fr-FR" sz="8800" dirty="0" smtClean="0"/>
              <a:t>System</a:t>
            </a:r>
            <a:endParaRPr lang="fr-FR" sz="8800" dirty="0"/>
          </a:p>
        </p:txBody>
      </p:sp>
      <p:grpSp>
        <p:nvGrpSpPr>
          <p:cNvPr id="5" name="Group 4"/>
          <p:cNvGrpSpPr/>
          <p:nvPr/>
        </p:nvGrpSpPr>
        <p:grpSpPr>
          <a:xfrm>
            <a:off x="9156065" y="9620046"/>
            <a:ext cx="6224270" cy="2622959"/>
            <a:chOff x="9156065" y="9620046"/>
            <a:chExt cx="6224270" cy="2622959"/>
          </a:xfrm>
        </p:grpSpPr>
        <p:sp>
          <p:nvSpPr>
            <p:cNvPr id="15" name="Rounded Rectangle 4"/>
            <p:cNvSpPr/>
            <p:nvPr/>
          </p:nvSpPr>
          <p:spPr>
            <a:xfrm>
              <a:off x="9156065" y="9620046"/>
              <a:ext cx="6224270" cy="262295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pPr>
              <a:endParaRPr/>
            </a:p>
          </p:txBody>
        </p:sp>
        <p:sp>
          <p:nvSpPr>
            <p:cNvPr id="16" name="TextBox 9"/>
            <p:cNvSpPr txBox="1"/>
            <p:nvPr/>
          </p:nvSpPr>
          <p:spPr>
            <a:xfrm>
              <a:off x="10505218" y="9797030"/>
              <a:ext cx="3525963" cy="23083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algn="ctr">
                <a:defRPr sz="2000" b="1" spc="3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IN" sz="2400" dirty="0" smtClean="0"/>
                <a:t>Abhishek Sharma</a:t>
              </a:r>
            </a:p>
            <a:p>
              <a:pPr algn="l">
                <a:lnSpc>
                  <a:spcPct val="150000"/>
                </a:lnSpc>
              </a:pPr>
              <a:r>
                <a:rPr lang="en-IN" sz="2400" dirty="0" smtClean="0"/>
                <a:t>Deepak Raj</a:t>
              </a:r>
            </a:p>
            <a:p>
              <a:pPr algn="l">
                <a:lnSpc>
                  <a:spcPct val="150000"/>
                </a:lnSpc>
              </a:pPr>
              <a:r>
                <a:rPr lang="en-IN" sz="2400" dirty="0" smtClean="0"/>
                <a:t>Ayush Goel</a:t>
              </a:r>
            </a:p>
            <a:p>
              <a:pPr algn="l">
                <a:lnSpc>
                  <a:spcPct val="150000"/>
                </a:lnSpc>
              </a:pPr>
              <a:r>
                <a:rPr lang="en-IN" sz="2400" dirty="0" smtClean="0"/>
                <a:t>Ashish Varshney</a:t>
              </a:r>
              <a:endParaRPr lang="en-IN" dirty="0" smtClean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efe-kurnaz-315384-unsplash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3"/>
          <a:stretch/>
        </p:blipFill>
        <p:spPr>
          <a:xfrm>
            <a:off x="10159259" y="1821288"/>
            <a:ext cx="14265772" cy="10089055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538912" y="1039540"/>
            <a:ext cx="466757" cy="55395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 smtClean="0"/>
              <a:t>12</a:t>
            </a:r>
            <a:endParaRPr dirty="0"/>
          </a:p>
        </p:txBody>
      </p:sp>
      <p:sp>
        <p:nvSpPr>
          <p:cNvPr id="89" name="TextBox 6"/>
          <p:cNvSpPr txBox="1"/>
          <p:nvPr/>
        </p:nvSpPr>
        <p:spPr>
          <a:xfrm>
            <a:off x="1694327" y="3311564"/>
            <a:ext cx="743249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6600" b="1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IN" dirty="0" smtClean="0"/>
              <a:t>How it works?</a:t>
            </a:r>
            <a:endParaRPr dirty="0"/>
          </a:p>
        </p:txBody>
      </p:sp>
      <p:sp>
        <p:nvSpPr>
          <p:cNvPr id="90" name="Rectangle 12"/>
          <p:cNvSpPr txBox="1"/>
          <p:nvPr/>
        </p:nvSpPr>
        <p:spPr>
          <a:xfrm>
            <a:off x="1203960" y="4826622"/>
            <a:ext cx="8075507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System will allow authenticated user to login to the system.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It allows to mark the attendance via facial recognition technique.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The detection of faces is done using webcam.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Updates the attendance records when gets recognized.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2" name="Rectangle 23"/>
          <p:cNvSpPr/>
          <p:nvPr/>
        </p:nvSpPr>
        <p:spPr>
          <a:xfrm>
            <a:off x="-2" y="2718355"/>
            <a:ext cx="9047311" cy="962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1"/>
          <p:cNvGrpSpPr/>
          <p:nvPr/>
        </p:nvGrpSpPr>
        <p:grpSpPr>
          <a:xfrm>
            <a:off x="11270879" y="2550400"/>
            <a:ext cx="14020800" cy="3084729"/>
            <a:chOff x="1272987" y="1563961"/>
            <a:chExt cx="14020800" cy="3084729"/>
          </a:xfrm>
        </p:grpSpPr>
        <p:sp>
          <p:nvSpPr>
            <p:cNvPr id="324" name="TextBox 17"/>
            <p:cNvSpPr txBox="1"/>
            <p:nvPr/>
          </p:nvSpPr>
          <p:spPr>
            <a:xfrm>
              <a:off x="1272987" y="1563961"/>
              <a:ext cx="14020800" cy="2800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The backend </a:t>
              </a:r>
            </a:p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CODE</a:t>
              </a:r>
              <a:endParaRPr dirty="0"/>
            </a:p>
          </p:txBody>
        </p:sp>
        <p:sp>
          <p:nvSpPr>
            <p:cNvPr id="325" name="Rectangle 21"/>
            <p:cNvSpPr/>
            <p:nvPr/>
          </p:nvSpPr>
          <p:spPr>
            <a:xfrm>
              <a:off x="1272987" y="4552437"/>
              <a:ext cx="3836943" cy="9625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pPr>
              <a:endParaRPr/>
            </a:p>
          </p:txBody>
        </p:sp>
        <p:sp>
          <p:nvSpPr>
            <p:cNvPr id="326" name="Rectangle 6"/>
            <p:cNvSpPr txBox="1"/>
            <p:nvPr/>
          </p:nvSpPr>
          <p:spPr>
            <a:xfrm>
              <a:off x="3120492" y="3818521"/>
              <a:ext cx="7779815" cy="605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ts val="4000"/>
                </a:lnSpc>
                <a:defRPr sz="28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lvl1pPr>
            </a:lstStyle>
            <a:p>
              <a:pPr algn="l"/>
              <a:endParaRPr dirty="0"/>
            </a:p>
          </p:txBody>
        </p:sp>
      </p:grpSp>
      <p:sp>
        <p:nvSpPr>
          <p:cNvPr id="8" name="TextBox 17"/>
          <p:cNvSpPr txBox="1"/>
          <p:nvPr/>
        </p:nvSpPr>
        <p:spPr>
          <a:xfrm>
            <a:off x="2094990" y="6134725"/>
            <a:ext cx="5444146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88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US" sz="4400" dirty="0" smtClean="0"/>
              <a:t>smart_main_2.py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3800" y="3718560"/>
            <a:ext cx="477012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hghgfgfgfgfgfg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0301"/>
            <a:ext cx="24846758" cy="13976301"/>
          </a:xfrm>
          <a:prstGeom prst="rect">
            <a:avLst/>
          </a:prstGeom>
        </p:spPr>
      </p:pic>
      <p:sp>
        <p:nvSpPr>
          <p:cNvPr id="16" name="Rectangle 21"/>
          <p:cNvSpPr/>
          <p:nvPr/>
        </p:nvSpPr>
        <p:spPr>
          <a:xfrm>
            <a:off x="2689932" y="1891543"/>
            <a:ext cx="9417004" cy="962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858399" y="1122506"/>
            <a:ext cx="84124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  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Code: Detection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738" t="5226" r="18205" b="55597"/>
          <a:stretch/>
        </p:blipFill>
        <p:spPr>
          <a:xfrm>
            <a:off x="2689932" y="3718560"/>
            <a:ext cx="18933935" cy="5856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1"/>
          <p:cNvGrpSpPr/>
          <p:nvPr/>
        </p:nvGrpSpPr>
        <p:grpSpPr>
          <a:xfrm>
            <a:off x="11270879" y="2550400"/>
            <a:ext cx="14020800" cy="3084729"/>
            <a:chOff x="1272987" y="1563961"/>
            <a:chExt cx="14020800" cy="3084729"/>
          </a:xfrm>
        </p:grpSpPr>
        <p:sp>
          <p:nvSpPr>
            <p:cNvPr id="324" name="TextBox 17"/>
            <p:cNvSpPr txBox="1"/>
            <p:nvPr/>
          </p:nvSpPr>
          <p:spPr>
            <a:xfrm>
              <a:off x="1272987" y="1563961"/>
              <a:ext cx="14020800" cy="2800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The backend </a:t>
              </a:r>
            </a:p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CODE</a:t>
              </a:r>
              <a:endParaRPr dirty="0"/>
            </a:p>
          </p:txBody>
        </p:sp>
        <p:sp>
          <p:nvSpPr>
            <p:cNvPr id="325" name="Rectangle 21"/>
            <p:cNvSpPr/>
            <p:nvPr/>
          </p:nvSpPr>
          <p:spPr>
            <a:xfrm>
              <a:off x="1272987" y="4552437"/>
              <a:ext cx="3836943" cy="9625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pPr>
              <a:endParaRPr/>
            </a:p>
          </p:txBody>
        </p:sp>
        <p:sp>
          <p:nvSpPr>
            <p:cNvPr id="326" name="Rectangle 6"/>
            <p:cNvSpPr txBox="1"/>
            <p:nvPr/>
          </p:nvSpPr>
          <p:spPr>
            <a:xfrm>
              <a:off x="3120492" y="3818521"/>
              <a:ext cx="7779815" cy="605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ts val="4000"/>
                </a:lnSpc>
                <a:defRPr sz="28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lvl1pPr>
            </a:lstStyle>
            <a:p>
              <a:pPr algn="l"/>
              <a:endParaRPr dirty="0"/>
            </a:p>
          </p:txBody>
        </p:sp>
      </p:grpSp>
      <p:sp>
        <p:nvSpPr>
          <p:cNvPr id="8" name="TextBox 17"/>
          <p:cNvSpPr txBox="1"/>
          <p:nvPr/>
        </p:nvSpPr>
        <p:spPr>
          <a:xfrm>
            <a:off x="2094990" y="6134725"/>
            <a:ext cx="5444146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88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US" sz="4400" dirty="0" smtClean="0"/>
              <a:t>smart_main_2.py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3800" y="3718560"/>
            <a:ext cx="477012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hghgfgfgfgfgfg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0301"/>
            <a:ext cx="24846758" cy="13976301"/>
          </a:xfrm>
          <a:prstGeom prst="rect">
            <a:avLst/>
          </a:prstGeom>
        </p:spPr>
      </p:pic>
      <p:sp>
        <p:nvSpPr>
          <p:cNvPr id="16" name="Rectangle 21"/>
          <p:cNvSpPr/>
          <p:nvPr/>
        </p:nvSpPr>
        <p:spPr>
          <a:xfrm>
            <a:off x="2689932" y="1891543"/>
            <a:ext cx="9417004" cy="962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858399" y="1122506"/>
            <a:ext cx="84124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  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Code: Recognition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923" t="5125" r="34873" b="6873"/>
          <a:stretch/>
        </p:blipFill>
        <p:spPr>
          <a:xfrm>
            <a:off x="6615298" y="2534831"/>
            <a:ext cx="13148103" cy="1063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9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1"/>
          <p:cNvGrpSpPr/>
          <p:nvPr/>
        </p:nvGrpSpPr>
        <p:grpSpPr>
          <a:xfrm>
            <a:off x="11270879" y="2550400"/>
            <a:ext cx="14020800" cy="3084729"/>
            <a:chOff x="1272987" y="1563961"/>
            <a:chExt cx="14020800" cy="3084729"/>
          </a:xfrm>
        </p:grpSpPr>
        <p:sp>
          <p:nvSpPr>
            <p:cNvPr id="324" name="TextBox 17"/>
            <p:cNvSpPr txBox="1"/>
            <p:nvPr/>
          </p:nvSpPr>
          <p:spPr>
            <a:xfrm>
              <a:off x="1272987" y="1563961"/>
              <a:ext cx="14020800" cy="2800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The backend </a:t>
              </a:r>
            </a:p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CODE</a:t>
              </a:r>
              <a:endParaRPr dirty="0"/>
            </a:p>
          </p:txBody>
        </p:sp>
        <p:sp>
          <p:nvSpPr>
            <p:cNvPr id="325" name="Rectangle 21"/>
            <p:cNvSpPr/>
            <p:nvPr/>
          </p:nvSpPr>
          <p:spPr>
            <a:xfrm>
              <a:off x="1272987" y="4552437"/>
              <a:ext cx="3836943" cy="9625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pPr>
              <a:endParaRPr/>
            </a:p>
          </p:txBody>
        </p:sp>
        <p:sp>
          <p:nvSpPr>
            <p:cNvPr id="326" name="Rectangle 6"/>
            <p:cNvSpPr txBox="1"/>
            <p:nvPr/>
          </p:nvSpPr>
          <p:spPr>
            <a:xfrm>
              <a:off x="3120492" y="3818521"/>
              <a:ext cx="7779815" cy="605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ts val="4000"/>
                </a:lnSpc>
                <a:defRPr sz="28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lvl1pPr>
            </a:lstStyle>
            <a:p>
              <a:pPr algn="l"/>
              <a:endParaRPr dirty="0"/>
            </a:p>
          </p:txBody>
        </p:sp>
      </p:grpSp>
      <p:sp>
        <p:nvSpPr>
          <p:cNvPr id="8" name="TextBox 17"/>
          <p:cNvSpPr txBox="1"/>
          <p:nvPr/>
        </p:nvSpPr>
        <p:spPr>
          <a:xfrm>
            <a:off x="2094990" y="6134725"/>
            <a:ext cx="5444146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88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US" sz="4400" dirty="0" smtClean="0"/>
              <a:t>smart_main_2.py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3800" y="3718560"/>
            <a:ext cx="477012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hghgfgfgfgfgfg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0301"/>
            <a:ext cx="24846758" cy="13976301"/>
          </a:xfrm>
          <a:prstGeom prst="rect">
            <a:avLst/>
          </a:prstGeom>
        </p:spPr>
      </p:pic>
      <p:sp>
        <p:nvSpPr>
          <p:cNvPr id="16" name="Rectangle 21"/>
          <p:cNvSpPr/>
          <p:nvPr/>
        </p:nvSpPr>
        <p:spPr>
          <a:xfrm>
            <a:off x="2689932" y="1891543"/>
            <a:ext cx="9417004" cy="962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858399" y="1122506"/>
            <a:ext cx="84124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  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Code:  Recognition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108" t="5062" r="15150" b="7036"/>
          <a:stretch/>
        </p:blipFill>
        <p:spPr>
          <a:xfrm>
            <a:off x="4432197" y="2347570"/>
            <a:ext cx="16466002" cy="1008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1"/>
          <p:cNvGrpSpPr/>
          <p:nvPr/>
        </p:nvGrpSpPr>
        <p:grpSpPr>
          <a:xfrm>
            <a:off x="11270879" y="2550400"/>
            <a:ext cx="14020800" cy="3084729"/>
            <a:chOff x="1272987" y="1563961"/>
            <a:chExt cx="14020800" cy="3084729"/>
          </a:xfrm>
        </p:grpSpPr>
        <p:sp>
          <p:nvSpPr>
            <p:cNvPr id="324" name="TextBox 17"/>
            <p:cNvSpPr txBox="1"/>
            <p:nvPr/>
          </p:nvSpPr>
          <p:spPr>
            <a:xfrm>
              <a:off x="1272987" y="1563961"/>
              <a:ext cx="14020800" cy="2800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The backend </a:t>
              </a:r>
            </a:p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CODE</a:t>
              </a:r>
              <a:endParaRPr dirty="0"/>
            </a:p>
          </p:txBody>
        </p:sp>
        <p:sp>
          <p:nvSpPr>
            <p:cNvPr id="325" name="Rectangle 21"/>
            <p:cNvSpPr/>
            <p:nvPr/>
          </p:nvSpPr>
          <p:spPr>
            <a:xfrm>
              <a:off x="1272987" y="4552437"/>
              <a:ext cx="3836943" cy="9625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pPr>
              <a:endParaRPr/>
            </a:p>
          </p:txBody>
        </p:sp>
        <p:sp>
          <p:nvSpPr>
            <p:cNvPr id="326" name="Rectangle 6"/>
            <p:cNvSpPr txBox="1"/>
            <p:nvPr/>
          </p:nvSpPr>
          <p:spPr>
            <a:xfrm>
              <a:off x="3120492" y="3818521"/>
              <a:ext cx="7779815" cy="605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ts val="4000"/>
                </a:lnSpc>
                <a:defRPr sz="28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lvl1pPr>
            </a:lstStyle>
            <a:p>
              <a:pPr algn="l"/>
              <a:endParaRPr dirty="0"/>
            </a:p>
          </p:txBody>
        </p:sp>
      </p:grpSp>
      <p:sp>
        <p:nvSpPr>
          <p:cNvPr id="8" name="TextBox 17"/>
          <p:cNvSpPr txBox="1"/>
          <p:nvPr/>
        </p:nvSpPr>
        <p:spPr>
          <a:xfrm>
            <a:off x="2094990" y="6134725"/>
            <a:ext cx="5444146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88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US" sz="4400" dirty="0" smtClean="0"/>
              <a:t>smart_main_2.py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3800" y="3718560"/>
            <a:ext cx="477012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hghgfgfgfgfgfg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0301"/>
            <a:ext cx="24846758" cy="13976301"/>
          </a:xfrm>
          <a:prstGeom prst="rect">
            <a:avLst/>
          </a:prstGeom>
        </p:spPr>
      </p:pic>
      <p:sp>
        <p:nvSpPr>
          <p:cNvPr id="16" name="Rectangle 21"/>
          <p:cNvSpPr/>
          <p:nvPr/>
        </p:nvSpPr>
        <p:spPr>
          <a:xfrm>
            <a:off x="2689932" y="1891543"/>
            <a:ext cx="9417004" cy="962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858399" y="1122506"/>
            <a:ext cx="84124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  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Code: GUI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201" t="8190" r="10613" b="8847"/>
          <a:stretch/>
        </p:blipFill>
        <p:spPr>
          <a:xfrm>
            <a:off x="3733800" y="2987864"/>
            <a:ext cx="16721667" cy="91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1"/>
          <p:cNvGrpSpPr/>
          <p:nvPr/>
        </p:nvGrpSpPr>
        <p:grpSpPr>
          <a:xfrm>
            <a:off x="11270879" y="2550400"/>
            <a:ext cx="14020800" cy="3084729"/>
            <a:chOff x="1272987" y="1563961"/>
            <a:chExt cx="14020800" cy="3084729"/>
          </a:xfrm>
        </p:grpSpPr>
        <p:sp>
          <p:nvSpPr>
            <p:cNvPr id="324" name="TextBox 17"/>
            <p:cNvSpPr txBox="1"/>
            <p:nvPr/>
          </p:nvSpPr>
          <p:spPr>
            <a:xfrm>
              <a:off x="1272987" y="1563961"/>
              <a:ext cx="14020800" cy="2800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The backend </a:t>
              </a:r>
            </a:p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CODE</a:t>
              </a:r>
              <a:endParaRPr dirty="0"/>
            </a:p>
          </p:txBody>
        </p:sp>
        <p:sp>
          <p:nvSpPr>
            <p:cNvPr id="325" name="Rectangle 21"/>
            <p:cNvSpPr/>
            <p:nvPr/>
          </p:nvSpPr>
          <p:spPr>
            <a:xfrm>
              <a:off x="1272987" y="4552437"/>
              <a:ext cx="3836943" cy="9625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pPr>
              <a:endParaRPr/>
            </a:p>
          </p:txBody>
        </p:sp>
        <p:sp>
          <p:nvSpPr>
            <p:cNvPr id="326" name="Rectangle 6"/>
            <p:cNvSpPr txBox="1"/>
            <p:nvPr/>
          </p:nvSpPr>
          <p:spPr>
            <a:xfrm>
              <a:off x="3120492" y="3818521"/>
              <a:ext cx="7779815" cy="605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ts val="4000"/>
                </a:lnSpc>
                <a:defRPr sz="28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lvl1pPr>
            </a:lstStyle>
            <a:p>
              <a:pPr algn="l"/>
              <a:endParaRPr dirty="0"/>
            </a:p>
          </p:txBody>
        </p:sp>
      </p:grpSp>
      <p:sp>
        <p:nvSpPr>
          <p:cNvPr id="8" name="TextBox 17"/>
          <p:cNvSpPr txBox="1"/>
          <p:nvPr/>
        </p:nvSpPr>
        <p:spPr>
          <a:xfrm>
            <a:off x="2094990" y="6134725"/>
            <a:ext cx="5444146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88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US" sz="4400" dirty="0" smtClean="0"/>
              <a:t>smart_main_2.py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3800" y="3718560"/>
            <a:ext cx="477012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hghgfgfgfgfgfg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0301"/>
            <a:ext cx="24846758" cy="13976301"/>
          </a:xfrm>
          <a:prstGeom prst="rect">
            <a:avLst/>
          </a:prstGeom>
        </p:spPr>
      </p:pic>
      <p:sp>
        <p:nvSpPr>
          <p:cNvPr id="16" name="Rectangle 21"/>
          <p:cNvSpPr/>
          <p:nvPr/>
        </p:nvSpPr>
        <p:spPr>
          <a:xfrm>
            <a:off x="2689932" y="1891543"/>
            <a:ext cx="9417004" cy="962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858399" y="1122506"/>
            <a:ext cx="84124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  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Code: GUI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108" t="10000" r="39410" b="8848"/>
          <a:stretch/>
        </p:blipFill>
        <p:spPr>
          <a:xfrm>
            <a:off x="6020647" y="2702915"/>
            <a:ext cx="12700000" cy="102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7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486457" y="1039540"/>
            <a:ext cx="571668" cy="5511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23" name="zac-ong-394558-unsplash.jpeg" descr="zac-ong-394558-unsplash.jpeg"/>
          <p:cNvPicPr>
            <a:picLocks noChangeAspect="1"/>
          </p:cNvPicPr>
          <p:nvPr/>
        </p:nvPicPr>
        <p:blipFill>
          <a:blip r:embed="rId3">
            <a:extLst/>
          </a:blip>
          <a:srcRect t="7805" b="7805"/>
          <a:stretch>
            <a:fillRect/>
          </a:stretch>
        </p:blipFill>
        <p:spPr>
          <a:xfrm>
            <a:off x="0" y="0"/>
            <a:ext cx="24377651" cy="137159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7" name="Group 1"/>
          <p:cNvGrpSpPr/>
          <p:nvPr/>
        </p:nvGrpSpPr>
        <p:grpSpPr>
          <a:xfrm>
            <a:off x="2363516" y="2220094"/>
            <a:ext cx="14020800" cy="3084729"/>
            <a:chOff x="1272987" y="1563961"/>
            <a:chExt cx="14020800" cy="3084729"/>
          </a:xfrm>
        </p:grpSpPr>
        <p:sp>
          <p:nvSpPr>
            <p:cNvPr id="324" name="TextBox 17"/>
            <p:cNvSpPr txBox="1"/>
            <p:nvPr/>
          </p:nvSpPr>
          <p:spPr>
            <a:xfrm>
              <a:off x="1272987" y="1563961"/>
              <a:ext cx="14020800" cy="28007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GUI</a:t>
              </a:r>
              <a:endParaRPr lang="en-US" dirty="0" smtClean="0"/>
            </a:p>
            <a:p>
              <a:pPr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Application</a:t>
              </a:r>
              <a:endParaRPr dirty="0"/>
            </a:p>
          </p:txBody>
        </p:sp>
        <p:sp>
          <p:nvSpPr>
            <p:cNvPr id="325" name="Rectangle 21"/>
            <p:cNvSpPr/>
            <p:nvPr/>
          </p:nvSpPr>
          <p:spPr>
            <a:xfrm>
              <a:off x="1272987" y="4552437"/>
              <a:ext cx="3836943" cy="9625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pPr>
              <a:endParaRPr/>
            </a:p>
          </p:txBody>
        </p:sp>
        <p:sp>
          <p:nvSpPr>
            <p:cNvPr id="326" name="Rectangle 6"/>
            <p:cNvSpPr txBox="1"/>
            <p:nvPr/>
          </p:nvSpPr>
          <p:spPr>
            <a:xfrm>
              <a:off x="3120492" y="3818521"/>
              <a:ext cx="7779815" cy="605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ts val="4000"/>
                </a:lnSpc>
                <a:defRPr sz="28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lvl1pPr>
            </a:lstStyle>
            <a:p>
              <a:pPr algn="l"/>
              <a:endParaRPr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6702" t="29260" r="37187" b="22016"/>
          <a:stretch/>
        </p:blipFill>
        <p:spPr>
          <a:xfrm>
            <a:off x="12429066" y="2963333"/>
            <a:ext cx="7049874" cy="73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486457" y="1039540"/>
            <a:ext cx="571668" cy="5511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23" name="zac-ong-394558-unsplash.jpeg" descr="zac-ong-394558-unsplash.jpeg"/>
          <p:cNvPicPr>
            <a:picLocks noChangeAspect="1"/>
          </p:cNvPicPr>
          <p:nvPr/>
        </p:nvPicPr>
        <p:blipFill>
          <a:blip r:embed="rId3">
            <a:extLst/>
          </a:blip>
          <a:srcRect t="7805" b="7805"/>
          <a:stretch>
            <a:fillRect/>
          </a:stretch>
        </p:blipFill>
        <p:spPr>
          <a:xfrm>
            <a:off x="0" y="0"/>
            <a:ext cx="24377651" cy="137159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 1"/>
          <p:cNvGrpSpPr/>
          <p:nvPr/>
        </p:nvGrpSpPr>
        <p:grpSpPr>
          <a:xfrm>
            <a:off x="5178424" y="1323622"/>
            <a:ext cx="14020800" cy="2562357"/>
            <a:chOff x="-1" y="1814970"/>
            <a:chExt cx="14020800" cy="2562356"/>
          </a:xfrm>
        </p:grpSpPr>
        <p:sp>
          <p:nvSpPr>
            <p:cNvPr id="19" name="TextBox 17"/>
            <p:cNvSpPr txBox="1"/>
            <p:nvPr/>
          </p:nvSpPr>
          <p:spPr>
            <a:xfrm>
              <a:off x="-1" y="1814970"/>
              <a:ext cx="14020800" cy="1446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Application Screens</a:t>
              </a:r>
              <a:endParaRPr dirty="0"/>
            </a:p>
          </p:txBody>
        </p:sp>
        <p:sp>
          <p:nvSpPr>
            <p:cNvPr id="20" name="Rectangle 21"/>
            <p:cNvSpPr/>
            <p:nvPr/>
          </p:nvSpPr>
          <p:spPr>
            <a:xfrm>
              <a:off x="5143500" y="3261517"/>
              <a:ext cx="3836943" cy="9625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pPr>
              <a:endParaRPr/>
            </a:p>
          </p:txBody>
        </p:sp>
        <p:sp>
          <p:nvSpPr>
            <p:cNvPr id="21" name="Rectangle 6"/>
            <p:cNvSpPr txBox="1"/>
            <p:nvPr/>
          </p:nvSpPr>
          <p:spPr>
            <a:xfrm>
              <a:off x="3120492" y="3818521"/>
              <a:ext cx="7779815" cy="558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ts val="4000"/>
                </a:lnSpc>
                <a:defRPr sz="28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lvl1pPr>
            </a:lstStyle>
            <a:p>
              <a:endParaRPr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1177" t="19959" r="31120" b="18123"/>
          <a:stretch/>
        </p:blipFill>
        <p:spPr>
          <a:xfrm>
            <a:off x="2726918" y="4123626"/>
            <a:ext cx="8025097" cy="7406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34109" t="22510" r="39965" b="17572"/>
          <a:stretch/>
        </p:blipFill>
        <p:spPr>
          <a:xfrm>
            <a:off x="13478932" y="4093793"/>
            <a:ext cx="5720291" cy="74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0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486457" y="1039540"/>
            <a:ext cx="571668" cy="5511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23" name="zac-ong-394558-unsplash.jpeg" descr="zac-ong-394558-unsplash.jpeg"/>
          <p:cNvPicPr>
            <a:picLocks noChangeAspect="1"/>
          </p:cNvPicPr>
          <p:nvPr/>
        </p:nvPicPr>
        <p:blipFill>
          <a:blip r:embed="rId3">
            <a:extLst/>
          </a:blip>
          <a:srcRect t="7805" b="7805"/>
          <a:stretch>
            <a:fillRect/>
          </a:stretch>
        </p:blipFill>
        <p:spPr>
          <a:xfrm>
            <a:off x="0" y="0"/>
            <a:ext cx="24377651" cy="137159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7" name="Group 1"/>
          <p:cNvGrpSpPr/>
          <p:nvPr/>
        </p:nvGrpSpPr>
        <p:grpSpPr>
          <a:xfrm>
            <a:off x="5178424" y="3941316"/>
            <a:ext cx="14020800" cy="2562357"/>
            <a:chOff x="-1" y="1814970"/>
            <a:chExt cx="14020800" cy="2562356"/>
          </a:xfrm>
        </p:grpSpPr>
        <p:sp>
          <p:nvSpPr>
            <p:cNvPr id="324" name="TextBox 17"/>
            <p:cNvSpPr txBox="1"/>
            <p:nvPr/>
          </p:nvSpPr>
          <p:spPr>
            <a:xfrm>
              <a:off x="-1" y="1814970"/>
              <a:ext cx="14020800" cy="1446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8800" b="1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smtClean="0"/>
                <a:t>Any Queries?</a:t>
              </a:r>
              <a:endParaRPr dirty="0"/>
            </a:p>
          </p:txBody>
        </p:sp>
        <p:sp>
          <p:nvSpPr>
            <p:cNvPr id="325" name="Rectangle 21"/>
            <p:cNvSpPr/>
            <p:nvPr/>
          </p:nvSpPr>
          <p:spPr>
            <a:xfrm>
              <a:off x="5143500" y="3261517"/>
              <a:ext cx="3836943" cy="9625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pPr>
              <a:endParaRPr/>
            </a:p>
          </p:txBody>
        </p:sp>
        <p:sp>
          <p:nvSpPr>
            <p:cNvPr id="326" name="Rectangle 6"/>
            <p:cNvSpPr txBox="1"/>
            <p:nvPr/>
          </p:nvSpPr>
          <p:spPr>
            <a:xfrm>
              <a:off x="3120492" y="3818521"/>
              <a:ext cx="7779815" cy="558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ts val="4000"/>
                </a:lnSpc>
                <a:defRPr sz="28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+mn-lt"/>
                  <a:ea typeface="+mn-ea"/>
                  <a:cs typeface="+mn-cs"/>
                  <a:sym typeface="Montserrat Light"/>
                </a:defRPr>
              </a:lvl1pPr>
            </a:lstStyle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453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jason-leung-479251-unsplash.jpeg" descr="jason-leung-479251-unsplash.jpeg"/>
          <p:cNvPicPr>
            <a:picLocks noChangeAspect="1"/>
          </p:cNvPicPr>
          <p:nvPr/>
        </p:nvPicPr>
        <p:blipFill>
          <a:blip r:embed="rId3">
            <a:extLst/>
          </a:blip>
          <a:srcRect t="7801" b="7801"/>
          <a:stretch>
            <a:fillRect/>
          </a:stretch>
        </p:blipFill>
        <p:spPr>
          <a:xfrm>
            <a:off x="0" y="0"/>
            <a:ext cx="24377651" cy="1371599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486457" y="1039540"/>
            <a:ext cx="571668" cy="5511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74" name="Rectangle 24"/>
          <p:cNvSpPr/>
          <p:nvPr/>
        </p:nvSpPr>
        <p:spPr>
          <a:xfrm>
            <a:off x="0" y="0"/>
            <a:ext cx="24365586" cy="13716000"/>
          </a:xfrm>
          <a:prstGeom prst="rect">
            <a:avLst/>
          </a:prstGeom>
          <a:gradFill>
            <a:gsLst>
              <a:gs pos="0">
                <a:schemeClr val="accent2">
                  <a:alpha val="37356"/>
                </a:schemeClr>
              </a:gs>
              <a:gs pos="100000">
                <a:schemeClr val="accent1">
                  <a:hueOff val="746868"/>
                  <a:satOff val="-24896"/>
                  <a:lumOff val="26598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75" name="TextBox 17"/>
          <p:cNvSpPr txBox="1"/>
          <p:nvPr/>
        </p:nvSpPr>
        <p:spPr>
          <a:xfrm>
            <a:off x="4765806" y="4233864"/>
            <a:ext cx="14833974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US" sz="9600" dirty="0" smtClean="0"/>
              <a:t>Thank You!</a:t>
            </a:r>
            <a:endParaRPr sz="9600" dirty="0"/>
          </a:p>
        </p:txBody>
      </p:sp>
      <p:sp>
        <p:nvSpPr>
          <p:cNvPr id="177" name="Rectangle 21"/>
          <p:cNvSpPr/>
          <p:nvPr/>
        </p:nvSpPr>
        <p:spPr>
          <a:xfrm>
            <a:off x="7665170" y="6312132"/>
            <a:ext cx="9047310" cy="962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580487" y="1039540"/>
            <a:ext cx="383607" cy="5511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2" name="Rectangle 25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3" name="Rectangle 28"/>
          <p:cNvSpPr/>
          <p:nvPr/>
        </p:nvSpPr>
        <p:spPr>
          <a:xfrm>
            <a:off x="-9738" y="8713693"/>
            <a:ext cx="6111227" cy="5002307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4" name="Rectangle 29"/>
          <p:cNvSpPr/>
          <p:nvPr/>
        </p:nvSpPr>
        <p:spPr>
          <a:xfrm>
            <a:off x="6094412" y="3792006"/>
            <a:ext cx="6094414" cy="5002307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dirty="0"/>
          </a:p>
        </p:txBody>
      </p:sp>
      <p:sp>
        <p:nvSpPr>
          <p:cNvPr id="35" name="Rectangle 37"/>
          <p:cNvSpPr/>
          <p:nvPr/>
        </p:nvSpPr>
        <p:spPr>
          <a:xfrm>
            <a:off x="12176418" y="8713693"/>
            <a:ext cx="6094415" cy="5002307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6" name="Rectangle 38"/>
          <p:cNvSpPr/>
          <p:nvPr/>
        </p:nvSpPr>
        <p:spPr>
          <a:xfrm>
            <a:off x="18277907" y="3792006"/>
            <a:ext cx="6094414" cy="5002307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7" name="Rectangle 13"/>
          <p:cNvSpPr/>
          <p:nvPr/>
        </p:nvSpPr>
        <p:spPr>
          <a:xfrm>
            <a:off x="6094412" y="8713693"/>
            <a:ext cx="6094415" cy="50023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8" name="Rectangle 22"/>
          <p:cNvSpPr/>
          <p:nvPr/>
        </p:nvSpPr>
        <p:spPr>
          <a:xfrm>
            <a:off x="18283237" y="8713693"/>
            <a:ext cx="6094414" cy="500230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9" name="Rectangle 35"/>
          <p:cNvSpPr/>
          <p:nvPr/>
        </p:nvSpPr>
        <p:spPr>
          <a:xfrm>
            <a:off x="-1" y="3711388"/>
            <a:ext cx="6094415" cy="500230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40" name="TextBox 34"/>
          <p:cNvSpPr txBox="1"/>
          <p:nvPr/>
        </p:nvSpPr>
        <p:spPr>
          <a:xfrm>
            <a:off x="5512658" y="964978"/>
            <a:ext cx="13352336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15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Table of Contents</a:t>
            </a:r>
          </a:p>
        </p:txBody>
      </p:sp>
      <p:sp>
        <p:nvSpPr>
          <p:cNvPr id="41" name="Shape 2546"/>
          <p:cNvSpPr/>
          <p:nvPr/>
        </p:nvSpPr>
        <p:spPr>
          <a:xfrm>
            <a:off x="8534316" y="4764882"/>
            <a:ext cx="1214608" cy="993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2" name="Shape 2563"/>
          <p:cNvSpPr/>
          <p:nvPr/>
        </p:nvSpPr>
        <p:spPr>
          <a:xfrm>
            <a:off x="20728469" y="4649747"/>
            <a:ext cx="1214608" cy="1214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" name="Shape 2535"/>
          <p:cNvSpPr/>
          <p:nvPr/>
        </p:nvSpPr>
        <p:spPr>
          <a:xfrm>
            <a:off x="2573673" y="4649747"/>
            <a:ext cx="993773" cy="1214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6" name="Rectangle 24"/>
          <p:cNvSpPr txBox="1"/>
          <p:nvPr/>
        </p:nvSpPr>
        <p:spPr>
          <a:xfrm>
            <a:off x="1138815" y="6299947"/>
            <a:ext cx="386349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ts val="4000"/>
              </a:lnSpc>
              <a:defRPr sz="40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IN" dirty="0" smtClean="0"/>
              <a:t>Problem</a:t>
            </a:r>
            <a:endParaRPr dirty="0"/>
          </a:p>
        </p:txBody>
      </p:sp>
      <p:sp>
        <p:nvSpPr>
          <p:cNvPr id="50" name="Shape 2535"/>
          <p:cNvSpPr/>
          <p:nvPr/>
        </p:nvSpPr>
        <p:spPr>
          <a:xfrm>
            <a:off x="2573673" y="9605157"/>
            <a:ext cx="993773" cy="1214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" name="Shape 2546"/>
          <p:cNvSpPr/>
          <p:nvPr/>
        </p:nvSpPr>
        <p:spPr>
          <a:xfrm>
            <a:off x="8534316" y="9707381"/>
            <a:ext cx="1214608" cy="993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3" name="Shape 2559"/>
          <p:cNvSpPr/>
          <p:nvPr/>
        </p:nvSpPr>
        <p:spPr>
          <a:xfrm>
            <a:off x="14628727" y="9707381"/>
            <a:ext cx="1214608" cy="993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" name="Shape 2563"/>
          <p:cNvSpPr/>
          <p:nvPr/>
        </p:nvSpPr>
        <p:spPr>
          <a:xfrm>
            <a:off x="20728469" y="9592247"/>
            <a:ext cx="1214608" cy="1214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7" name="Rectangle 21"/>
          <p:cNvSpPr txBox="1"/>
          <p:nvPr/>
        </p:nvSpPr>
        <p:spPr>
          <a:xfrm>
            <a:off x="19364137" y="11488437"/>
            <a:ext cx="3863491" cy="625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000"/>
              </a:lnSpc>
              <a:defRPr sz="40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IN" dirty="0" smtClean="0"/>
              <a:t>Application</a:t>
            </a:r>
            <a:endParaRPr dirty="0"/>
          </a:p>
        </p:txBody>
      </p:sp>
      <p:sp>
        <p:nvSpPr>
          <p:cNvPr id="61" name="Rectangle 46"/>
          <p:cNvSpPr txBox="1"/>
          <p:nvPr/>
        </p:nvSpPr>
        <p:spPr>
          <a:xfrm>
            <a:off x="19322772" y="12492469"/>
            <a:ext cx="386349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 spc="6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endParaRPr dirty="0"/>
          </a:p>
        </p:txBody>
      </p:sp>
      <p:sp>
        <p:nvSpPr>
          <p:cNvPr id="62" name="Rectangle 36"/>
          <p:cNvSpPr/>
          <p:nvPr/>
        </p:nvSpPr>
        <p:spPr>
          <a:xfrm>
            <a:off x="12211181" y="3872624"/>
            <a:ext cx="6094415" cy="4921689"/>
          </a:xfrm>
          <a:prstGeom prst="rect">
            <a:avLst/>
          </a:prstGeom>
          <a:solidFill>
            <a:schemeClr val="accent3">
              <a:alpha val="7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grpSp>
        <p:nvGrpSpPr>
          <p:cNvPr id="66" name="Group 1"/>
          <p:cNvGrpSpPr/>
          <p:nvPr/>
        </p:nvGrpSpPr>
        <p:grpSpPr>
          <a:xfrm>
            <a:off x="13326643" y="4764882"/>
            <a:ext cx="3868822" cy="3043477"/>
            <a:chOff x="0" y="0"/>
            <a:chExt cx="3868820" cy="3043476"/>
          </a:xfrm>
        </p:grpSpPr>
        <p:sp>
          <p:nvSpPr>
            <p:cNvPr id="63" name="Shape 2559"/>
            <p:cNvSpPr/>
            <p:nvPr/>
          </p:nvSpPr>
          <p:spPr>
            <a:xfrm>
              <a:off x="1302084" y="0"/>
              <a:ext cx="1214608" cy="99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5600"/>
                  </a:moveTo>
                  <a:lnTo>
                    <a:pt x="982" y="15600"/>
                  </a:lnTo>
                  <a:lnTo>
                    <a:pt x="982" y="1200"/>
                  </a:lnTo>
                  <a:lnTo>
                    <a:pt x="16691" y="1200"/>
                  </a:lnTo>
                  <a:lnTo>
                    <a:pt x="16691" y="3000"/>
                  </a:lnTo>
                  <a:cubicBezTo>
                    <a:pt x="16691" y="3332"/>
                    <a:pt x="16911" y="3600"/>
                    <a:pt x="17182" y="3600"/>
                  </a:cubicBezTo>
                  <a:cubicBezTo>
                    <a:pt x="17453" y="3600"/>
                    <a:pt x="17673" y="3332"/>
                    <a:pt x="17673" y="3000"/>
                  </a:cubicBezTo>
                  <a:lnTo>
                    <a:pt x="17673" y="1200"/>
                  </a:lnTo>
                  <a:cubicBezTo>
                    <a:pt x="17673" y="538"/>
                    <a:pt x="17233" y="0"/>
                    <a:pt x="16691" y="0"/>
                  </a:cubicBez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15600"/>
                  </a:lnTo>
                  <a:cubicBezTo>
                    <a:pt x="0" y="16262"/>
                    <a:pt x="440" y="16800"/>
                    <a:pt x="982" y="16800"/>
                  </a:cubicBezTo>
                  <a:lnTo>
                    <a:pt x="2455" y="16800"/>
                  </a:lnTo>
                  <a:cubicBezTo>
                    <a:pt x="2725" y="16800"/>
                    <a:pt x="2945" y="16532"/>
                    <a:pt x="2945" y="16200"/>
                  </a:cubicBezTo>
                  <a:cubicBezTo>
                    <a:pt x="2945" y="15869"/>
                    <a:pt x="2725" y="15600"/>
                    <a:pt x="2455" y="15600"/>
                  </a:cubicBezTo>
                  <a:moveTo>
                    <a:pt x="20618" y="20400"/>
                  </a:moveTo>
                  <a:lnTo>
                    <a:pt x="4909" y="20400"/>
                  </a:lnTo>
                  <a:lnTo>
                    <a:pt x="4909" y="6000"/>
                  </a:lnTo>
                  <a:lnTo>
                    <a:pt x="20618" y="6000"/>
                  </a:lnTo>
                  <a:cubicBezTo>
                    <a:pt x="20618" y="6000"/>
                    <a:pt x="20618" y="20400"/>
                    <a:pt x="20618" y="20400"/>
                  </a:cubicBezTo>
                  <a:close/>
                  <a:moveTo>
                    <a:pt x="20618" y="4800"/>
                  </a:moveTo>
                  <a:lnTo>
                    <a:pt x="4909" y="4800"/>
                  </a:lnTo>
                  <a:cubicBezTo>
                    <a:pt x="4367" y="4800"/>
                    <a:pt x="3927" y="5338"/>
                    <a:pt x="3927" y="6000"/>
                  </a:cubicBezTo>
                  <a:lnTo>
                    <a:pt x="3927" y="20400"/>
                  </a:lnTo>
                  <a:cubicBezTo>
                    <a:pt x="3927" y="21062"/>
                    <a:pt x="4367" y="21600"/>
                    <a:pt x="4909" y="21600"/>
                  </a:cubicBezTo>
                  <a:lnTo>
                    <a:pt x="20618" y="21600"/>
                  </a:lnTo>
                  <a:cubicBezTo>
                    <a:pt x="21160" y="21600"/>
                    <a:pt x="21600" y="21062"/>
                    <a:pt x="21600" y="20400"/>
                  </a:cubicBezTo>
                  <a:lnTo>
                    <a:pt x="21600" y="6000"/>
                  </a:lnTo>
                  <a:cubicBezTo>
                    <a:pt x="21600" y="5338"/>
                    <a:pt x="21160" y="4800"/>
                    <a:pt x="20618" y="4800"/>
                  </a:cubicBezTo>
                </a:path>
              </a:pathLst>
            </a:custGeom>
            <a:solidFill>
              <a:schemeClr val="accent5">
                <a:hueOff val="-7200000"/>
                <a:satOff val="-10000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900">
                  <a:solidFill>
                    <a:schemeClr val="accent5">
                      <a:hueOff val="-7200000"/>
                      <a:satOff val="-100001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64" name="Rectangle 32"/>
            <p:cNvSpPr txBox="1"/>
            <p:nvPr/>
          </p:nvSpPr>
          <p:spPr>
            <a:xfrm>
              <a:off x="5329" y="1463350"/>
              <a:ext cx="3863492" cy="1133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4000"/>
                </a:lnSpc>
                <a:defRPr sz="40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Our</a:t>
              </a:r>
            </a:p>
            <a:p>
              <a:pPr algn="ctr">
                <a:lnSpc>
                  <a:spcPts val="4000"/>
                </a:lnSpc>
                <a:defRPr sz="40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Services</a:t>
              </a:r>
            </a:p>
          </p:txBody>
        </p:sp>
        <p:sp>
          <p:nvSpPr>
            <p:cNvPr id="65" name="Rectangle 41"/>
            <p:cNvSpPr txBox="1"/>
            <p:nvPr/>
          </p:nvSpPr>
          <p:spPr>
            <a:xfrm>
              <a:off x="0" y="2672636"/>
              <a:ext cx="386349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800" spc="6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lvl1pPr>
            </a:lstStyle>
            <a:p>
              <a:r>
                <a:t>SECTION THREE</a:t>
              </a:r>
            </a:p>
          </p:txBody>
        </p:sp>
      </p:grpSp>
      <p:pic>
        <p:nvPicPr>
          <p:cNvPr id="67" name="brandon-wong-263455-unsplash.jpeg" descr="brandon-wong-263455-unsplash.jpeg"/>
          <p:cNvPicPr>
            <a:picLocks noChangeAspect="1"/>
          </p:cNvPicPr>
          <p:nvPr/>
        </p:nvPicPr>
        <p:blipFill>
          <a:blip r:embed="rId3">
            <a:extLst/>
          </a:blip>
          <a:srcRect t="18665" b="18665"/>
          <a:stretch>
            <a:fillRect/>
          </a:stretch>
        </p:blipFill>
        <p:spPr>
          <a:xfrm>
            <a:off x="12188825" y="3792006"/>
            <a:ext cx="6094414" cy="500230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Rectangle 24"/>
          <p:cNvSpPr txBox="1"/>
          <p:nvPr/>
        </p:nvSpPr>
        <p:spPr>
          <a:xfrm>
            <a:off x="7233229" y="6320161"/>
            <a:ext cx="386349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ts val="4000"/>
              </a:lnSpc>
              <a:defRPr sz="40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IN" dirty="0" smtClean="0">
                <a:solidFill>
                  <a:schemeClr val="accent4"/>
                </a:solidFill>
              </a:rPr>
              <a:t>Solution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70" name="Rectangle 24"/>
          <p:cNvSpPr txBox="1"/>
          <p:nvPr/>
        </p:nvSpPr>
        <p:spPr>
          <a:xfrm>
            <a:off x="19322771" y="6419449"/>
            <a:ext cx="386349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ts val="4000"/>
              </a:lnSpc>
              <a:defRPr sz="40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IN" dirty="0" smtClean="0">
                <a:solidFill>
                  <a:schemeClr val="accent4"/>
                </a:solidFill>
              </a:rPr>
              <a:t>Features &amp; Operations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71" name="Rectangle 24"/>
          <p:cNvSpPr txBox="1"/>
          <p:nvPr/>
        </p:nvSpPr>
        <p:spPr>
          <a:xfrm>
            <a:off x="13324477" y="11515828"/>
            <a:ext cx="386349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ts val="4000"/>
              </a:lnSpc>
              <a:defRPr sz="40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IN" dirty="0" smtClean="0">
                <a:solidFill>
                  <a:schemeClr val="accent4"/>
                </a:solidFill>
              </a:rPr>
              <a:t>Code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72" name="Rectangle 24"/>
          <p:cNvSpPr txBox="1"/>
          <p:nvPr/>
        </p:nvSpPr>
        <p:spPr>
          <a:xfrm>
            <a:off x="1093104" y="11418853"/>
            <a:ext cx="386349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ts val="4000"/>
              </a:lnSpc>
              <a:defRPr sz="40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IN" dirty="0" smtClean="0">
                <a:solidFill>
                  <a:schemeClr val="accent4"/>
                </a:solidFill>
              </a:rPr>
              <a:t>Reason</a:t>
            </a:r>
          </a:p>
        </p:txBody>
      </p:sp>
      <p:sp>
        <p:nvSpPr>
          <p:cNvPr id="51" name="Rectangle 24"/>
          <p:cNvSpPr txBox="1"/>
          <p:nvPr/>
        </p:nvSpPr>
        <p:spPr>
          <a:xfrm>
            <a:off x="13356437" y="6485310"/>
            <a:ext cx="386349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ts val="4000"/>
              </a:lnSpc>
              <a:defRPr sz="40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IN" dirty="0" smtClean="0"/>
              <a:t>Tools Used</a:t>
            </a:r>
            <a:endParaRPr dirty="0"/>
          </a:p>
        </p:txBody>
      </p:sp>
      <p:sp>
        <p:nvSpPr>
          <p:cNvPr id="55" name="Rectangle 24"/>
          <p:cNvSpPr txBox="1"/>
          <p:nvPr/>
        </p:nvSpPr>
        <p:spPr>
          <a:xfrm>
            <a:off x="7175052" y="11434571"/>
            <a:ext cx="386349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ts val="4000"/>
              </a:lnSpc>
              <a:defRPr sz="40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IN" dirty="0" smtClean="0"/>
              <a:t>Goals and Vision</a:t>
            </a:r>
            <a:endParaRPr dirty="0"/>
          </a:p>
        </p:txBody>
      </p:sp>
      <p:sp>
        <p:nvSpPr>
          <p:cNvPr id="68" name="Shape 2559"/>
          <p:cNvSpPr/>
          <p:nvPr/>
        </p:nvSpPr>
        <p:spPr>
          <a:xfrm>
            <a:off x="14637240" y="4871657"/>
            <a:ext cx="1214608" cy="993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gor-ovsyannykov-225507-unsplash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9"/>
          <a:stretch/>
        </p:blipFill>
        <p:spPr>
          <a:xfrm>
            <a:off x="-12215" y="6503738"/>
            <a:ext cx="24371300" cy="787640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594217" y="1039540"/>
            <a:ext cx="356149" cy="55395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 smtClean="0"/>
              <a:t>3</a:t>
            </a:r>
            <a:endParaRPr dirty="0"/>
          </a:p>
        </p:txBody>
      </p:sp>
      <p:sp>
        <p:nvSpPr>
          <p:cNvPr id="229" name="Rectangle 13"/>
          <p:cNvSpPr/>
          <p:nvPr/>
        </p:nvSpPr>
        <p:spPr>
          <a:xfrm>
            <a:off x="-23796" y="6508941"/>
            <a:ext cx="24365586" cy="8105014"/>
          </a:xfrm>
          <a:prstGeom prst="rect">
            <a:avLst/>
          </a:prstGeom>
          <a:solidFill>
            <a:schemeClr val="accent2">
              <a:alpha val="38446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230" name="TextBox 24"/>
          <p:cNvSpPr txBox="1"/>
          <p:nvPr/>
        </p:nvSpPr>
        <p:spPr>
          <a:xfrm>
            <a:off x="1725767" y="1827627"/>
            <a:ext cx="8920462" cy="306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600" b="1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Describing the </a:t>
            </a:r>
            <a:r>
              <a:rPr dirty="0" smtClean="0"/>
              <a:t>Problem</a:t>
            </a:r>
            <a:endParaRPr dirty="0"/>
          </a:p>
        </p:txBody>
      </p:sp>
      <p:sp>
        <p:nvSpPr>
          <p:cNvPr id="231" name="Rectangle 25"/>
          <p:cNvSpPr txBox="1"/>
          <p:nvPr/>
        </p:nvSpPr>
        <p:spPr>
          <a:xfrm>
            <a:off x="1713148" y="4875896"/>
            <a:ext cx="868315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GB" dirty="0">
                <a:solidFill>
                  <a:schemeClr val="accent2"/>
                </a:solidFill>
              </a:rPr>
              <a:t>It all started with </a:t>
            </a:r>
            <a:r>
              <a:rPr lang="en-GB" dirty="0" smtClean="0">
                <a:solidFill>
                  <a:schemeClr val="accent2"/>
                </a:solidFill>
              </a:rPr>
              <a:t>the </a:t>
            </a:r>
            <a:r>
              <a:rPr lang="en-GB" dirty="0">
                <a:solidFill>
                  <a:schemeClr val="accent2"/>
                </a:solidFill>
              </a:rPr>
              <a:t>same </a:t>
            </a:r>
            <a:r>
              <a:rPr lang="en-GB" dirty="0" smtClean="0">
                <a:solidFill>
                  <a:schemeClr val="accent2"/>
                </a:solidFill>
              </a:rPr>
              <a:t>experience </a:t>
            </a:r>
            <a:r>
              <a:rPr lang="en-GB" dirty="0">
                <a:solidFill>
                  <a:schemeClr val="accent2"/>
                </a:solidFill>
              </a:rPr>
              <a:t>which lead us to figure </a:t>
            </a:r>
            <a:r>
              <a:rPr lang="en-GB" dirty="0" smtClean="0">
                <a:solidFill>
                  <a:schemeClr val="accent2"/>
                </a:solidFill>
              </a:rPr>
              <a:t>out, </a:t>
            </a:r>
            <a:r>
              <a:rPr lang="en-GB" dirty="0">
                <a:solidFill>
                  <a:schemeClr val="accent2"/>
                </a:solidFill>
              </a:rPr>
              <a:t>how big is </a:t>
            </a:r>
            <a:r>
              <a:rPr lang="en-GB" dirty="0" smtClean="0">
                <a:solidFill>
                  <a:schemeClr val="accent2"/>
                </a:solidFill>
              </a:rPr>
              <a:t>the </a:t>
            </a:r>
            <a:r>
              <a:rPr lang="en-GB" dirty="0">
                <a:solidFill>
                  <a:schemeClr val="accent2"/>
                </a:solidFill>
              </a:rPr>
              <a:t>problem? </a:t>
            </a:r>
          </a:p>
        </p:txBody>
      </p:sp>
      <p:sp>
        <p:nvSpPr>
          <p:cNvPr id="232" name="TextBox 26"/>
          <p:cNvSpPr txBox="1"/>
          <p:nvPr/>
        </p:nvSpPr>
        <p:spPr>
          <a:xfrm>
            <a:off x="1725767" y="1386573"/>
            <a:ext cx="516786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3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233" name="Rectangle 1"/>
          <p:cNvSpPr/>
          <p:nvPr/>
        </p:nvSpPr>
        <p:spPr>
          <a:xfrm>
            <a:off x="12158997" y="2193185"/>
            <a:ext cx="11353801" cy="768531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234" name="Rectangle 23"/>
          <p:cNvSpPr txBox="1"/>
          <p:nvPr/>
        </p:nvSpPr>
        <p:spPr>
          <a:xfrm>
            <a:off x="14511613" y="6387887"/>
            <a:ext cx="6793285" cy="159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000"/>
              </a:lnSpc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GB" dirty="0" smtClean="0"/>
              <a:t>We the students getting more lethargic everyday and are getting late for attending college day by day</a:t>
            </a:r>
            <a:endParaRPr lang="en-GB" dirty="0"/>
          </a:p>
        </p:txBody>
      </p:sp>
      <p:sp>
        <p:nvSpPr>
          <p:cNvPr id="238" name="TextBox 34"/>
          <p:cNvSpPr txBox="1"/>
          <p:nvPr/>
        </p:nvSpPr>
        <p:spPr>
          <a:xfrm>
            <a:off x="13152355" y="2999165"/>
            <a:ext cx="9438803" cy="28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8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What’s the Main Problem?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clement-m-360499-unsplash.jpeg" descr="clement-m-360499-unsplash.jpeg"/>
          <p:cNvPicPr>
            <a:picLocks noChangeAspect="1"/>
          </p:cNvPicPr>
          <p:nvPr/>
        </p:nvPicPr>
        <p:blipFill>
          <a:blip r:embed="rId3">
            <a:extLst/>
          </a:blip>
          <a:srcRect t="26432" b="26432"/>
          <a:stretch>
            <a:fillRect/>
          </a:stretch>
        </p:blipFill>
        <p:spPr>
          <a:xfrm>
            <a:off x="0" y="0"/>
            <a:ext cx="24377650" cy="777982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Rectangle 9"/>
          <p:cNvSpPr/>
          <p:nvPr/>
        </p:nvSpPr>
        <p:spPr>
          <a:xfrm>
            <a:off x="0" y="1"/>
            <a:ext cx="24377650" cy="7779819"/>
          </a:xfrm>
          <a:prstGeom prst="rect">
            <a:avLst/>
          </a:pr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70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578988" y="1039540"/>
            <a:ext cx="386606" cy="55395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 smtClean="0"/>
              <a:t>4</a:t>
            </a:r>
            <a:endParaRPr dirty="0"/>
          </a:p>
        </p:txBody>
      </p:sp>
      <p:sp>
        <p:nvSpPr>
          <p:cNvPr id="72" name="Rectangle 15"/>
          <p:cNvSpPr/>
          <p:nvPr/>
        </p:nvSpPr>
        <p:spPr>
          <a:xfrm>
            <a:off x="3458818" y="5188323"/>
            <a:ext cx="17460014" cy="74173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dirty="0"/>
          </a:p>
        </p:txBody>
      </p:sp>
      <p:sp>
        <p:nvSpPr>
          <p:cNvPr id="73" name="Rectangle 10"/>
          <p:cNvSpPr/>
          <p:nvPr/>
        </p:nvSpPr>
        <p:spPr>
          <a:xfrm>
            <a:off x="13151116" y="10937138"/>
            <a:ext cx="6802581" cy="45720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74" name="TextBox 6"/>
          <p:cNvSpPr txBox="1"/>
          <p:nvPr/>
        </p:nvSpPr>
        <p:spPr>
          <a:xfrm>
            <a:off x="4062914" y="6882523"/>
            <a:ext cx="8074791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54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just"/>
            <a:r>
              <a:rPr lang="en-GB" sz="4000" dirty="0" smtClean="0">
                <a:solidFill>
                  <a:schemeClr val="bg1"/>
                </a:solidFill>
              </a:rPr>
              <a:t>The students are getting    late to college day by  day and are even involving     their friends to mark          their attendance, which is diverting them from studies.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75" name="Rectangle 12"/>
          <p:cNvSpPr txBox="1"/>
          <p:nvPr/>
        </p:nvSpPr>
        <p:spPr>
          <a:xfrm>
            <a:off x="13026690" y="6882523"/>
            <a:ext cx="6802581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algn="just"/>
            <a:r>
              <a:rPr lang="en-IN" sz="3600" dirty="0"/>
              <a:t>Now, this inspires us to </a:t>
            </a:r>
            <a:r>
              <a:rPr lang="en-IN" sz="3600" dirty="0" smtClean="0"/>
              <a:t>     make </a:t>
            </a:r>
            <a:r>
              <a:rPr lang="en-IN" sz="3600" dirty="0"/>
              <a:t>a smart </a:t>
            </a:r>
            <a:r>
              <a:rPr lang="en-IN" sz="3600" dirty="0" smtClean="0"/>
              <a:t>attendance system </a:t>
            </a:r>
            <a:r>
              <a:rPr lang="en-IN" sz="3600" dirty="0"/>
              <a:t>in this smart going world which can </a:t>
            </a:r>
            <a:r>
              <a:rPr lang="en-IN" sz="3600" dirty="0" smtClean="0"/>
              <a:t>identify the student using computer vision and mark the attendance automatically.</a:t>
            </a:r>
            <a:endParaRPr lang="en-IN" sz="3600" dirty="0"/>
          </a:p>
        </p:txBody>
      </p:sp>
      <p:sp>
        <p:nvSpPr>
          <p:cNvPr id="77" name="TextBox 8"/>
          <p:cNvSpPr txBox="1"/>
          <p:nvPr/>
        </p:nvSpPr>
        <p:spPr>
          <a:xfrm>
            <a:off x="4983822" y="1990551"/>
            <a:ext cx="14403656" cy="16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mtClean="0"/>
              <a:t>The Reason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594217" y="1039540"/>
            <a:ext cx="356148" cy="55395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 smtClean="0"/>
              <a:t>5</a:t>
            </a:r>
          </a:p>
        </p:txBody>
      </p:sp>
      <p:sp>
        <p:nvSpPr>
          <p:cNvPr id="281" name="Rectangle 17"/>
          <p:cNvSpPr/>
          <p:nvPr/>
        </p:nvSpPr>
        <p:spPr>
          <a:xfrm>
            <a:off x="7844586" y="3445493"/>
            <a:ext cx="8662737" cy="962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282" name="TextBox 18"/>
          <p:cNvSpPr txBox="1"/>
          <p:nvPr/>
        </p:nvSpPr>
        <p:spPr>
          <a:xfrm>
            <a:off x="6407945" y="914108"/>
            <a:ext cx="11561817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 smtClean="0"/>
              <a:t>Attendance</a:t>
            </a:r>
          </a:p>
          <a:p>
            <a:r>
              <a:rPr lang="en-US" dirty="0" smtClean="0"/>
              <a:t>Management System</a:t>
            </a:r>
            <a:endParaRPr dirty="0"/>
          </a:p>
        </p:txBody>
      </p:sp>
      <p:sp>
        <p:nvSpPr>
          <p:cNvPr id="283" name="Rectangle 26"/>
          <p:cNvSpPr txBox="1"/>
          <p:nvPr/>
        </p:nvSpPr>
        <p:spPr>
          <a:xfrm>
            <a:off x="6476010" y="4148821"/>
            <a:ext cx="11419280" cy="565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dirty="0" smtClean="0">
                <a:solidFill>
                  <a:schemeClr val="accent2"/>
                </a:solidFill>
              </a:rPr>
              <a:t>A </a:t>
            </a: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en-US" dirty="0" smtClean="0">
                <a:solidFill>
                  <a:schemeClr val="accent2"/>
                </a:solidFill>
              </a:rPr>
              <a:t>mart system that has the following characteristics: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6" name="ernest-karchmit-368287-unsplash.jpeg" descr="ernest-karchmit-368287-unsplash.jpeg"/>
          <p:cNvPicPr>
            <a:picLocks noChangeAspect="1"/>
          </p:cNvPicPr>
          <p:nvPr/>
        </p:nvPicPr>
        <p:blipFill>
          <a:blip r:embed="rId3">
            <a:extLst/>
          </a:blip>
          <a:srcRect t="28912" b="28912"/>
          <a:stretch>
            <a:fillRect/>
          </a:stretch>
        </p:blipFill>
        <p:spPr>
          <a:xfrm>
            <a:off x="-5851" y="6858000"/>
            <a:ext cx="243655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19"/>
          <p:cNvSpPr/>
          <p:nvPr/>
        </p:nvSpPr>
        <p:spPr>
          <a:xfrm>
            <a:off x="12078" y="6857999"/>
            <a:ext cx="24365586" cy="68580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8" name="TextBox 24"/>
          <p:cNvSpPr txBox="1"/>
          <p:nvPr/>
        </p:nvSpPr>
        <p:spPr>
          <a:xfrm>
            <a:off x="1524000" y="10637673"/>
            <a:ext cx="4276820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4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 smtClean="0"/>
              <a:t>Fast &amp; Unique Face Detection</a:t>
            </a:r>
            <a:endParaRPr dirty="0"/>
          </a:p>
        </p:txBody>
      </p:sp>
      <p:sp>
        <p:nvSpPr>
          <p:cNvPr id="9" name="TextBox 25"/>
          <p:cNvSpPr txBox="1"/>
          <p:nvPr/>
        </p:nvSpPr>
        <p:spPr>
          <a:xfrm>
            <a:off x="7308019" y="10637673"/>
            <a:ext cx="4024999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4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 smtClean="0"/>
              <a:t>Automatic Attendance Logger</a:t>
            </a:r>
            <a:endParaRPr dirty="0"/>
          </a:p>
        </p:txBody>
      </p:sp>
      <p:sp>
        <p:nvSpPr>
          <p:cNvPr id="10" name="TextBox 28"/>
          <p:cNvSpPr txBox="1"/>
          <p:nvPr/>
        </p:nvSpPr>
        <p:spPr>
          <a:xfrm>
            <a:off x="12840217" y="10637673"/>
            <a:ext cx="4228583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4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 smtClean="0"/>
              <a:t>Secure and Scalable</a:t>
            </a:r>
            <a:endParaRPr dirty="0"/>
          </a:p>
        </p:txBody>
      </p:sp>
      <p:sp>
        <p:nvSpPr>
          <p:cNvPr id="11" name="TextBox 29"/>
          <p:cNvSpPr txBox="1"/>
          <p:nvPr/>
        </p:nvSpPr>
        <p:spPr>
          <a:xfrm>
            <a:off x="18641905" y="10637673"/>
            <a:ext cx="3747041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4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 smtClean="0"/>
              <a:t>GUI based Application</a:t>
            </a:r>
            <a:endParaRPr dirty="0"/>
          </a:p>
        </p:txBody>
      </p:sp>
      <p:grpSp>
        <p:nvGrpSpPr>
          <p:cNvPr id="12" name="Group 34"/>
          <p:cNvGrpSpPr/>
          <p:nvPr/>
        </p:nvGrpSpPr>
        <p:grpSpPr>
          <a:xfrm>
            <a:off x="3031231" y="8890011"/>
            <a:ext cx="18078554" cy="1254593"/>
            <a:chOff x="0" y="0"/>
            <a:chExt cx="18078553" cy="1254592"/>
          </a:xfrm>
        </p:grpSpPr>
        <p:sp>
          <p:nvSpPr>
            <p:cNvPr id="13" name="Shape 2550"/>
            <p:cNvSpPr/>
            <p:nvPr/>
          </p:nvSpPr>
          <p:spPr>
            <a:xfrm>
              <a:off x="5679602" y="64965"/>
              <a:ext cx="1188721" cy="1189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chemeClr val="accent5">
                <a:hueOff val="-7200000"/>
                <a:satOff val="-10000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900">
                  <a:solidFill>
                    <a:schemeClr val="accent5">
                      <a:hueOff val="-7200000"/>
                      <a:satOff val="-100001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4" name="Shape 2587"/>
            <p:cNvSpPr/>
            <p:nvPr/>
          </p:nvSpPr>
          <p:spPr>
            <a:xfrm>
              <a:off x="16889832" y="64964"/>
              <a:ext cx="1188721" cy="1189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accent5">
                <a:hueOff val="-7200000"/>
                <a:satOff val="-10000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900">
                  <a:solidFill>
                    <a:schemeClr val="accent5">
                      <a:hueOff val="-7200000"/>
                      <a:satOff val="-100001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5" name="Shape 2591"/>
            <p:cNvSpPr/>
            <p:nvPr/>
          </p:nvSpPr>
          <p:spPr>
            <a:xfrm>
              <a:off x="11400416" y="0"/>
              <a:ext cx="1188721" cy="118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chemeClr val="accent5">
                <a:hueOff val="-7200000"/>
                <a:satOff val="-10000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900">
                  <a:solidFill>
                    <a:schemeClr val="accent5">
                      <a:hueOff val="-7200000"/>
                      <a:satOff val="-100001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6" name="Shape 2633"/>
            <p:cNvSpPr/>
            <p:nvPr/>
          </p:nvSpPr>
          <p:spPr>
            <a:xfrm>
              <a:off x="-1" y="64965"/>
              <a:ext cx="1188721" cy="1189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accent5">
                <a:hueOff val="-7200000"/>
                <a:satOff val="-10000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900">
                  <a:solidFill>
                    <a:schemeClr val="accent5">
                      <a:hueOff val="-7200000"/>
                      <a:satOff val="-100001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hugo-sousa-270201-unsplash.jpeg" descr="hugo-sousa-270201-unsplash.jpeg"/>
          <p:cNvPicPr>
            <a:picLocks noChangeAspect="1"/>
          </p:cNvPicPr>
          <p:nvPr/>
        </p:nvPicPr>
        <p:blipFill>
          <a:blip r:embed="rId3">
            <a:extLst/>
          </a:blip>
          <a:srcRect t="30144" b="30144"/>
          <a:stretch>
            <a:fillRect/>
          </a:stretch>
        </p:blipFill>
        <p:spPr>
          <a:xfrm>
            <a:off x="0" y="44565"/>
            <a:ext cx="24377650" cy="645384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486457" y="1039540"/>
            <a:ext cx="571668" cy="5511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51" name="Rectangle 60"/>
          <p:cNvSpPr/>
          <p:nvPr/>
        </p:nvSpPr>
        <p:spPr>
          <a:xfrm>
            <a:off x="0" y="9805"/>
            <a:ext cx="24365586" cy="6432790"/>
          </a:xfrm>
          <a:prstGeom prst="rect">
            <a:avLst/>
          </a:prstGeom>
          <a:solidFill>
            <a:schemeClr val="accent2">
              <a:alpha val="5551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52" name="Rectangle 20"/>
          <p:cNvSpPr txBox="1"/>
          <p:nvPr/>
        </p:nvSpPr>
        <p:spPr>
          <a:xfrm>
            <a:off x="4019312" y="8628010"/>
            <a:ext cx="547877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dirty="0" smtClean="0">
                <a:solidFill>
                  <a:schemeClr val="accent2"/>
                </a:solidFill>
              </a:rPr>
              <a:t>Identifies faces  irrespective of its facial characters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3" name="Rectangle 21"/>
          <p:cNvSpPr txBox="1"/>
          <p:nvPr/>
        </p:nvSpPr>
        <p:spPr>
          <a:xfrm>
            <a:off x="4059667" y="7433095"/>
            <a:ext cx="699334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/>
              <a:t>Fast &amp; Unique Face Detection</a:t>
            </a:r>
          </a:p>
        </p:txBody>
      </p:sp>
      <p:sp>
        <p:nvSpPr>
          <p:cNvPr id="154" name="Oval 1"/>
          <p:cNvSpPr/>
          <p:nvPr/>
        </p:nvSpPr>
        <p:spPr>
          <a:xfrm>
            <a:off x="2244435" y="7853343"/>
            <a:ext cx="1468583" cy="146858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55" name="Rectangle 23"/>
          <p:cNvSpPr txBox="1"/>
          <p:nvPr/>
        </p:nvSpPr>
        <p:spPr>
          <a:xfrm>
            <a:off x="4059668" y="11208111"/>
            <a:ext cx="5556933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dirty="0" smtClean="0">
                <a:solidFill>
                  <a:schemeClr val="accent2"/>
                </a:solidFill>
              </a:rPr>
              <a:t>Scans one face at a time, and has the capability to extend more features.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6" name="Rectangle 24"/>
          <p:cNvSpPr txBox="1"/>
          <p:nvPr/>
        </p:nvSpPr>
        <p:spPr>
          <a:xfrm>
            <a:off x="4059668" y="10451031"/>
            <a:ext cx="562340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/>
              <a:t>Secure and Scalable</a:t>
            </a:r>
          </a:p>
        </p:txBody>
      </p:sp>
      <p:sp>
        <p:nvSpPr>
          <p:cNvPr id="157" name="Oval 25"/>
          <p:cNvSpPr/>
          <p:nvPr/>
        </p:nvSpPr>
        <p:spPr>
          <a:xfrm>
            <a:off x="2244435" y="10663360"/>
            <a:ext cx="1468583" cy="146858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58" name="Rectangle 29"/>
          <p:cNvSpPr txBox="1"/>
          <p:nvPr/>
        </p:nvSpPr>
        <p:spPr>
          <a:xfrm>
            <a:off x="15586651" y="8398095"/>
            <a:ext cx="59107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dirty="0" smtClean="0">
                <a:solidFill>
                  <a:schemeClr val="accent2"/>
                </a:solidFill>
              </a:rPr>
              <a:t>Automatically marks the attendance  for each student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9" name="Rectangle 30"/>
          <p:cNvSpPr txBox="1"/>
          <p:nvPr/>
        </p:nvSpPr>
        <p:spPr>
          <a:xfrm>
            <a:off x="15554106" y="7197766"/>
            <a:ext cx="562340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/>
              <a:t>Automatic Attendance Logger</a:t>
            </a:r>
          </a:p>
        </p:txBody>
      </p:sp>
      <p:sp>
        <p:nvSpPr>
          <p:cNvPr id="160" name="Oval 31"/>
          <p:cNvSpPr/>
          <p:nvPr/>
        </p:nvSpPr>
        <p:spPr>
          <a:xfrm>
            <a:off x="13771416" y="7853343"/>
            <a:ext cx="1468583" cy="146858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61" name="Rectangle 33"/>
          <p:cNvSpPr txBox="1"/>
          <p:nvPr/>
        </p:nvSpPr>
        <p:spPr>
          <a:xfrm>
            <a:off x="15647173" y="11625788"/>
            <a:ext cx="585019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dirty="0" smtClean="0">
                <a:solidFill>
                  <a:schemeClr val="accent2"/>
                </a:solidFill>
              </a:rPr>
              <a:t>Simple UI based application for easy to use interface.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62" name="Rectangle 34"/>
          <p:cNvSpPr txBox="1"/>
          <p:nvPr/>
        </p:nvSpPr>
        <p:spPr>
          <a:xfrm>
            <a:off x="15586651" y="10451031"/>
            <a:ext cx="454619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/>
              <a:t>GUI based Application</a:t>
            </a:r>
          </a:p>
        </p:txBody>
      </p:sp>
      <p:sp>
        <p:nvSpPr>
          <p:cNvPr id="163" name="Oval 35"/>
          <p:cNvSpPr/>
          <p:nvPr/>
        </p:nvSpPr>
        <p:spPr>
          <a:xfrm>
            <a:off x="13771416" y="10663360"/>
            <a:ext cx="1468583" cy="146858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64" name="Shape 2535"/>
          <p:cNvSpPr/>
          <p:nvPr/>
        </p:nvSpPr>
        <p:spPr>
          <a:xfrm>
            <a:off x="2711084" y="8260508"/>
            <a:ext cx="535283" cy="654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5" name="Shape 2546"/>
          <p:cNvSpPr/>
          <p:nvPr/>
        </p:nvSpPr>
        <p:spPr>
          <a:xfrm>
            <a:off x="2651609" y="11130011"/>
            <a:ext cx="654235" cy="535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6" name="Shape 2559"/>
          <p:cNvSpPr/>
          <p:nvPr/>
        </p:nvSpPr>
        <p:spPr>
          <a:xfrm>
            <a:off x="14178590" y="8336253"/>
            <a:ext cx="654235" cy="535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7" name="Shape 2563"/>
          <p:cNvSpPr/>
          <p:nvPr/>
        </p:nvSpPr>
        <p:spPr>
          <a:xfrm>
            <a:off x="14178590" y="11093435"/>
            <a:ext cx="654235" cy="65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chemeClr val="accent5">
                    <a:hueOff val="-7200000"/>
                    <a:satOff val="-100001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8" name="Rectangle 61"/>
          <p:cNvSpPr/>
          <p:nvPr/>
        </p:nvSpPr>
        <p:spPr>
          <a:xfrm>
            <a:off x="7844586" y="3445493"/>
            <a:ext cx="8662737" cy="962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69" name="TextBox 62"/>
          <p:cNvSpPr txBox="1"/>
          <p:nvPr/>
        </p:nvSpPr>
        <p:spPr>
          <a:xfrm>
            <a:off x="8823613" y="1515076"/>
            <a:ext cx="6730493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The Strategy</a:t>
            </a:r>
          </a:p>
        </p:txBody>
      </p:sp>
      <p:sp>
        <p:nvSpPr>
          <p:cNvPr id="170" name="Rectangle 63"/>
          <p:cNvSpPr txBox="1"/>
          <p:nvPr/>
        </p:nvSpPr>
        <p:spPr>
          <a:xfrm>
            <a:off x="3995838" y="4867198"/>
            <a:ext cx="17291332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000"/>
              </a:lnSpc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dirty="0"/>
              <a:t>A smart </a:t>
            </a:r>
            <a:r>
              <a:rPr lang="en-US" dirty="0" smtClean="0"/>
              <a:t>attendance system that makes management easier. 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Application allows the user to </a:t>
            </a:r>
            <a:r>
              <a:rPr lang="en-US" dirty="0" smtClean="0"/>
              <a:t>mark attendance of each student.</a:t>
            </a:r>
            <a:endParaRPr lang="en-US" dirty="0"/>
          </a:p>
          <a:p>
            <a:endParaRPr lang="en-US" dirty="0"/>
          </a:p>
        </p:txBody>
      </p:sp>
      <p:sp>
        <p:nvSpPr>
          <p:cNvPr id="24" name="TextBox 7"/>
          <p:cNvSpPr txBox="1">
            <a:spLocks/>
          </p:cNvSpPr>
          <p:nvPr/>
        </p:nvSpPr>
        <p:spPr>
          <a:xfrm>
            <a:off x="22587002" y="1039540"/>
            <a:ext cx="370577" cy="553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21" tIns="91421" rIns="91421" bIns="9142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accent5">
                    <a:hueOff val="-7200000"/>
                    <a:satOff val="-100001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Montserrat Light"/>
              </a:defRPr>
            </a:lvl1pPr>
            <a:lvl2pPr marL="0" marR="0" indent="914216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1828433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2742651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3656867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4571086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5485303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6399519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7313737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590208" y="1039540"/>
            <a:ext cx="364165" cy="55395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 smtClean="0"/>
              <a:t>7</a:t>
            </a:r>
            <a:endParaRPr dirty="0"/>
          </a:p>
        </p:txBody>
      </p:sp>
      <p:grpSp>
        <p:nvGrpSpPr>
          <p:cNvPr id="102" name="Group 4"/>
          <p:cNvGrpSpPr/>
          <p:nvPr/>
        </p:nvGrpSpPr>
        <p:grpSpPr>
          <a:xfrm>
            <a:off x="10972800" y="3200400"/>
            <a:ext cx="14461067" cy="6976207"/>
            <a:chOff x="0" y="0"/>
            <a:chExt cx="12089710" cy="6772566"/>
          </a:xfrm>
        </p:grpSpPr>
        <p:sp>
          <p:nvSpPr>
            <p:cNvPr id="98" name="Rectangle 1"/>
            <p:cNvSpPr txBox="1"/>
            <p:nvPr/>
          </p:nvSpPr>
          <p:spPr>
            <a:xfrm>
              <a:off x="0" y="0"/>
              <a:ext cx="8477636" cy="650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>
                  <a:solidFill>
                    <a:schemeClr val="accent2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dirty="0" smtClean="0"/>
                <a:t>Goals</a:t>
              </a:r>
              <a:endParaRPr dirty="0"/>
            </a:p>
          </p:txBody>
        </p:sp>
        <p:sp>
          <p:nvSpPr>
            <p:cNvPr id="99" name="Rectangle 2"/>
            <p:cNvSpPr txBox="1"/>
            <p:nvPr/>
          </p:nvSpPr>
          <p:spPr>
            <a:xfrm>
              <a:off x="0" y="849526"/>
              <a:ext cx="12089710" cy="1583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4000"/>
                </a:lnSpc>
                <a:defRPr sz="2800">
                  <a:latin typeface="+mn-lt"/>
                  <a:ea typeface="+mn-ea"/>
                  <a:cs typeface="+mn-cs"/>
                  <a:sym typeface="Montserrat Light"/>
                </a:defRPr>
              </a:lvl1pPr>
            </a:lstStyle>
            <a:p>
              <a:r>
                <a:rPr lang="en-IN" dirty="0" smtClean="0">
                  <a:solidFill>
                    <a:schemeClr val="accent2"/>
                  </a:solidFill>
                </a:rPr>
                <a:t>-Improve and organize the process of track manage student  attendance</a:t>
              </a:r>
            </a:p>
            <a:p>
              <a:endParaRPr lang="en-IN" dirty="0" smtClean="0">
                <a:solidFill>
                  <a:schemeClr val="accent2"/>
                </a:solidFill>
              </a:endParaRPr>
            </a:p>
            <a:p>
              <a:r>
                <a:rPr lang="en-IN" dirty="0" smtClean="0">
                  <a:solidFill>
                    <a:schemeClr val="accent2"/>
                  </a:solidFill>
                </a:rPr>
                <a:t>-increase privacy and security.</a:t>
              </a: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100" name="Rectangle 17"/>
            <p:cNvSpPr txBox="1"/>
            <p:nvPr/>
          </p:nvSpPr>
          <p:spPr>
            <a:xfrm>
              <a:off x="0" y="3411199"/>
              <a:ext cx="8477636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>
                  <a:solidFill>
                    <a:schemeClr val="accent2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Vision</a:t>
              </a:r>
            </a:p>
          </p:txBody>
        </p:sp>
        <p:sp>
          <p:nvSpPr>
            <p:cNvPr id="101" name="Rectangle 18"/>
            <p:cNvSpPr txBox="1"/>
            <p:nvPr/>
          </p:nvSpPr>
          <p:spPr>
            <a:xfrm>
              <a:off x="0" y="4192994"/>
              <a:ext cx="10829774" cy="2579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4000"/>
                </a:lnSpc>
                <a:defRPr sz="2800">
                  <a:latin typeface="+mn-lt"/>
                  <a:ea typeface="+mn-ea"/>
                  <a:cs typeface="+mn-cs"/>
                  <a:sym typeface="Montserrat Light"/>
                </a:defRPr>
              </a:lvl1pPr>
            </a:lstStyle>
            <a:p>
              <a:r>
                <a:rPr lang="en-IN" dirty="0" smtClean="0">
                  <a:solidFill>
                    <a:schemeClr val="accent2"/>
                  </a:solidFill>
                </a:rPr>
                <a:t>-</a:t>
              </a:r>
              <a:r>
                <a:rPr lang="en-US" dirty="0">
                  <a:solidFill>
                    <a:schemeClr val="accent2"/>
                  </a:solidFill>
                </a:rPr>
                <a:t>better making the picture quality</a:t>
              </a:r>
              <a:r>
                <a:rPr lang="en-IN" dirty="0" smtClean="0">
                  <a:solidFill>
                    <a:schemeClr val="accent2"/>
                  </a:solidFill>
                </a:rPr>
                <a:t>.</a:t>
              </a:r>
            </a:p>
            <a:p>
              <a:endParaRPr lang="en-IN" dirty="0">
                <a:solidFill>
                  <a:schemeClr val="accent2"/>
                </a:solidFill>
              </a:endParaRPr>
            </a:p>
            <a:p>
              <a:r>
                <a:rPr lang="en-IN" dirty="0" smtClean="0">
                  <a:solidFill>
                    <a:schemeClr val="accent2"/>
                  </a:solidFill>
                </a:rPr>
                <a:t>- </a:t>
              </a:r>
              <a:r>
                <a:rPr lang="en-US" dirty="0">
                  <a:solidFill>
                    <a:schemeClr val="accent2"/>
                  </a:solidFill>
                </a:rPr>
                <a:t>recognition of the trouble making activities in the class that creates a </a:t>
              </a:r>
              <a:r>
                <a:rPr lang="en-US" dirty="0" smtClean="0">
                  <a:solidFill>
                    <a:schemeClr val="accent2"/>
                  </a:solidFill>
                </a:rPr>
                <a:t>notice </a:t>
              </a:r>
              <a:r>
                <a:rPr lang="en-US" dirty="0">
                  <a:solidFill>
                    <a:schemeClr val="accent2"/>
                  </a:solidFill>
                </a:rPr>
                <a:t>to victim and notice to faculty.</a:t>
              </a:r>
            </a:p>
            <a:p>
              <a:endParaRPr lang="en-IN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03" name="Rectangle 23"/>
          <p:cNvSpPr/>
          <p:nvPr/>
        </p:nvSpPr>
        <p:spPr>
          <a:xfrm rot="5400000">
            <a:off x="6366707" y="6818225"/>
            <a:ext cx="7038478" cy="7954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104" name="TextBox 34"/>
          <p:cNvSpPr txBox="1"/>
          <p:nvPr/>
        </p:nvSpPr>
        <p:spPr>
          <a:xfrm>
            <a:off x="2130507" y="5419557"/>
            <a:ext cx="6124068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6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Our </a:t>
            </a:r>
            <a:r>
              <a:rPr lang="en-US" dirty="0" smtClean="0"/>
              <a:t>Goals</a:t>
            </a:r>
            <a:r>
              <a:rPr dirty="0" smtClean="0"/>
              <a:t> </a:t>
            </a:r>
            <a:r>
              <a:rPr dirty="0"/>
              <a:t>and Vision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580487" y="1039540"/>
            <a:ext cx="383607" cy="5511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2" name="Rectangle 25"/>
          <p:cNvSpPr/>
          <p:nvPr/>
        </p:nvSpPr>
        <p:spPr>
          <a:xfrm>
            <a:off x="-12407" y="17327"/>
            <a:ext cx="24377650" cy="13716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3" name="Rectangle 28"/>
          <p:cNvSpPr/>
          <p:nvPr/>
        </p:nvSpPr>
        <p:spPr>
          <a:xfrm>
            <a:off x="-9738" y="8713693"/>
            <a:ext cx="6111227" cy="5002307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4" name="Rectangle 29"/>
          <p:cNvSpPr/>
          <p:nvPr/>
        </p:nvSpPr>
        <p:spPr>
          <a:xfrm>
            <a:off x="6094412" y="3792006"/>
            <a:ext cx="6094414" cy="5002307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dirty="0"/>
          </a:p>
        </p:txBody>
      </p:sp>
      <p:sp>
        <p:nvSpPr>
          <p:cNvPr id="35" name="Rectangle 37"/>
          <p:cNvSpPr/>
          <p:nvPr/>
        </p:nvSpPr>
        <p:spPr>
          <a:xfrm>
            <a:off x="12176418" y="8713693"/>
            <a:ext cx="6094415" cy="5002307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6" name="Rectangle 38"/>
          <p:cNvSpPr/>
          <p:nvPr/>
        </p:nvSpPr>
        <p:spPr>
          <a:xfrm>
            <a:off x="18277907" y="3792006"/>
            <a:ext cx="6094414" cy="5002307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7" name="Rectangle 13"/>
          <p:cNvSpPr/>
          <p:nvPr/>
        </p:nvSpPr>
        <p:spPr>
          <a:xfrm>
            <a:off x="6094412" y="8713693"/>
            <a:ext cx="6094415" cy="500230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39" name="Rectangle 35"/>
          <p:cNvSpPr/>
          <p:nvPr/>
        </p:nvSpPr>
        <p:spPr>
          <a:xfrm>
            <a:off x="-1" y="3711388"/>
            <a:ext cx="6094415" cy="500230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sp>
        <p:nvSpPr>
          <p:cNvPr id="40" name="TextBox 34"/>
          <p:cNvSpPr txBox="1"/>
          <p:nvPr/>
        </p:nvSpPr>
        <p:spPr>
          <a:xfrm>
            <a:off x="2732239" y="964978"/>
            <a:ext cx="18913189" cy="1862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15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 smtClean="0"/>
              <a:t>Tools &amp; Languages Used</a:t>
            </a:r>
            <a:endParaRPr dirty="0"/>
          </a:p>
        </p:txBody>
      </p:sp>
      <p:pic>
        <p:nvPicPr>
          <p:cNvPr id="67" name="brandon-wong-263455-unsplash.jpeg" descr="brandon-wong-263455-unsplash.jpeg"/>
          <p:cNvPicPr>
            <a:picLocks noChangeAspect="1"/>
          </p:cNvPicPr>
          <p:nvPr/>
        </p:nvPicPr>
        <p:blipFill>
          <a:blip r:embed="rId3">
            <a:extLst/>
          </a:blip>
          <a:srcRect t="18665" b="18665"/>
          <a:stretch>
            <a:fillRect/>
          </a:stretch>
        </p:blipFill>
        <p:spPr>
          <a:xfrm>
            <a:off x="12188825" y="3792006"/>
            <a:ext cx="6094414" cy="50023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Rectangle 44"/>
          <p:cNvSpPr txBox="1"/>
          <p:nvPr/>
        </p:nvSpPr>
        <p:spPr>
          <a:xfrm>
            <a:off x="19335903" y="12438682"/>
            <a:ext cx="38634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 spc="600">
                <a:solidFill>
                  <a:srgbClr val="80808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endParaRPr dirty="0">
              <a:solidFill>
                <a:schemeClr val="bg1"/>
              </a:solidFill>
            </a:endParaRPr>
          </a:p>
        </p:txBody>
      </p:sp>
      <p:pic>
        <p:nvPicPr>
          <p:cNvPr id="1034" name="Picture 10" descr="Image result for sublime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41" y="3969149"/>
            <a:ext cx="3961218" cy="396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44"/>
          <p:cNvSpPr txBox="1"/>
          <p:nvPr/>
        </p:nvSpPr>
        <p:spPr>
          <a:xfrm>
            <a:off x="1353968" y="8003462"/>
            <a:ext cx="38634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 spc="600">
                <a:solidFill>
                  <a:srgbClr val="80808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PYTHON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36" name="Picture 12" descr="Image result for sublime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183" y="4130513"/>
            <a:ext cx="3077110" cy="307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44"/>
          <p:cNvSpPr txBox="1"/>
          <p:nvPr/>
        </p:nvSpPr>
        <p:spPr>
          <a:xfrm>
            <a:off x="7350655" y="7930367"/>
            <a:ext cx="38634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 spc="600">
                <a:solidFill>
                  <a:srgbClr val="80808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en-US" dirty="0" smtClean="0">
                <a:solidFill>
                  <a:schemeClr val="bg2"/>
                </a:solidFill>
              </a:rPr>
              <a:t>SUBLIME TEXT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8" name="Rectangle 44"/>
          <p:cNvSpPr txBox="1"/>
          <p:nvPr/>
        </p:nvSpPr>
        <p:spPr>
          <a:xfrm>
            <a:off x="19335902" y="7634130"/>
            <a:ext cx="386349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 spc="600">
                <a:solidFill>
                  <a:srgbClr val="80808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en-US" dirty="0" err="1" smtClean="0">
                <a:solidFill>
                  <a:schemeClr val="bg2"/>
                </a:solidFill>
              </a:rPr>
              <a:t>Spyder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79" name="Picture 4" descr="Image result for git &amp; github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2" t="8995" r="6270" b="13040"/>
          <a:stretch/>
        </p:blipFill>
        <p:spPr bwMode="auto">
          <a:xfrm>
            <a:off x="7250761" y="9266801"/>
            <a:ext cx="3747401" cy="40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499" y="4456188"/>
            <a:ext cx="2915066" cy="3593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842" y="10165387"/>
            <a:ext cx="4470543" cy="22212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746" y="4408846"/>
            <a:ext cx="3207899" cy="3081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341" y="9702402"/>
            <a:ext cx="4746568" cy="31471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57200" y="12959627"/>
            <a:ext cx="40132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Bell MT" panose="02020503060305020303" pitchFamily="18" charset="0"/>
                <a:sym typeface="Calibri"/>
              </a:rPr>
              <a:t>Tkinter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Bell MT" panose="02020503060305020303" pitchFamily="18" charset="0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25" y="8971456"/>
            <a:ext cx="4123734" cy="41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22587002" y="1039540"/>
            <a:ext cx="370577" cy="55395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 smtClean="0"/>
              <a:t>9</a:t>
            </a:r>
            <a:endParaRPr dirty="0"/>
          </a:p>
        </p:txBody>
      </p:sp>
      <p:sp>
        <p:nvSpPr>
          <p:cNvPr id="89" name="TextBox 6"/>
          <p:cNvSpPr txBox="1"/>
          <p:nvPr/>
        </p:nvSpPr>
        <p:spPr>
          <a:xfrm>
            <a:off x="1200713" y="2804424"/>
            <a:ext cx="1078659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6600" b="1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IN" dirty="0" smtClean="0"/>
              <a:t>This System:</a:t>
            </a:r>
            <a:endParaRPr dirty="0"/>
          </a:p>
        </p:txBody>
      </p:sp>
      <p:sp>
        <p:nvSpPr>
          <p:cNvPr id="90" name="Rectangle 12"/>
          <p:cNvSpPr txBox="1"/>
          <p:nvPr/>
        </p:nvSpPr>
        <p:spPr>
          <a:xfrm>
            <a:off x="914400" y="4513614"/>
            <a:ext cx="11119104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just"/>
            <a:r>
              <a:rPr lang="en-IN" sz="4000" dirty="0" smtClean="0">
                <a:solidFill>
                  <a:schemeClr val="bg2">
                    <a:lumMod val="50000"/>
                  </a:schemeClr>
                </a:solidFill>
              </a:rPr>
              <a:t>Face recognition is the most natural biological features recognition technique according to the cognitive rule of human beings. It’s algorithms is ten times more complex than fingerprint algorithm</a:t>
            </a:r>
          </a:p>
          <a:p>
            <a:pPr algn="just"/>
            <a:r>
              <a:rPr lang="en-IN" sz="4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just"/>
            <a:r>
              <a:rPr lang="en-IN" sz="4000" dirty="0" smtClean="0">
                <a:solidFill>
                  <a:schemeClr val="bg2">
                    <a:lumMod val="50000"/>
                  </a:schemeClr>
                </a:solidFill>
              </a:rPr>
              <a:t>This module was implemented using OpenCV which will help us in detection of faces along with the GUI interface.</a:t>
            </a:r>
            <a:endParaRPr lang="en-IN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TextBox 14"/>
          <p:cNvSpPr txBox="1"/>
          <p:nvPr/>
        </p:nvSpPr>
        <p:spPr>
          <a:xfrm>
            <a:off x="11941109" y="1712745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 b="1" spc="3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endParaRPr dirty="0"/>
          </a:p>
        </p:txBody>
      </p:sp>
      <p:sp>
        <p:nvSpPr>
          <p:cNvPr id="92" name="Rectangle 23"/>
          <p:cNvSpPr/>
          <p:nvPr/>
        </p:nvSpPr>
        <p:spPr>
          <a:xfrm flipV="1">
            <a:off x="-2" y="2364568"/>
            <a:ext cx="21539202" cy="1578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020" y="3920413"/>
            <a:ext cx="8552180" cy="4789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005CDC"/>
      </a:accent1>
      <a:accent2>
        <a:srgbClr val="1A1D1F"/>
      </a:accent2>
      <a:accent3>
        <a:srgbClr val="313432"/>
      </a:accent3>
      <a:accent4>
        <a:srgbClr val="434545"/>
      </a:accent4>
      <a:accent5>
        <a:srgbClr val="FEFFFE"/>
      </a:accent5>
      <a:accent6>
        <a:srgbClr val="91969B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ontserrat Light"/>
        <a:ea typeface="Montserrat Light"/>
        <a:cs typeface="Montserrat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72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CDC"/>
      </a:accent1>
      <a:accent2>
        <a:srgbClr val="1A1D1F"/>
      </a:accent2>
      <a:accent3>
        <a:srgbClr val="313432"/>
      </a:accent3>
      <a:accent4>
        <a:srgbClr val="434545"/>
      </a:accent4>
      <a:accent5>
        <a:srgbClr val="FEFFFE"/>
      </a:accent5>
      <a:accent6>
        <a:srgbClr val="91969B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ontserrat Light"/>
        <a:ea typeface="Montserrat Light"/>
        <a:cs typeface="Montserrat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72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3494</TotalTime>
  <Words>471</Words>
  <Application>Microsoft Office PowerPoint</Application>
  <PresentationFormat>Custom</PresentationFormat>
  <Paragraphs>112</Paragraphs>
  <Slides>19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Bell MT</vt:lpstr>
      <vt:lpstr>Calibri</vt:lpstr>
      <vt:lpstr>Gill Sans</vt:lpstr>
      <vt:lpstr>Montserrat Bold</vt:lpstr>
      <vt:lpstr>Montserrat Light</vt:lpstr>
      <vt:lpstr>Montserrat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You Exec (https://youexec.com)</Manager>
  <Company>You Exec (https://youexec.com)</Company>
  <LinksUpToDate>false</LinksUpToDate>
  <SharedDoc>false</SharedDoc>
  <HyperlinkBase>https://youexec.com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Bag</dc:title>
  <dc:subject>You Exec (https://youexec.com)</dc:subject>
  <dc:creator>Atul Maurya;Nihit Jain</dc:creator>
  <cp:keywords>IEDC</cp:keywords>
  <dc:description>You Exec (https://youexec.com)</dc:description>
  <cp:lastModifiedBy>Deepak Raj</cp:lastModifiedBy>
  <cp:revision>120</cp:revision>
  <dcterms:modified xsi:type="dcterms:W3CDTF">2018-12-08T05:15:23Z</dcterms:modified>
  <cp:category/>
</cp:coreProperties>
</file>